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8" r:id="rId3"/>
    <p:sldId id="259" r:id="rId4"/>
    <p:sldId id="270" r:id="rId5"/>
    <p:sldId id="271" r:id="rId6"/>
    <p:sldId id="260" r:id="rId7"/>
    <p:sldId id="262" r:id="rId8"/>
    <p:sldId id="261" r:id="rId9"/>
    <p:sldId id="274" r:id="rId10"/>
    <p:sldId id="275" r:id="rId11"/>
    <p:sldId id="276" r:id="rId12"/>
    <p:sldId id="277" r:id="rId13"/>
    <p:sldId id="294" r:id="rId14"/>
    <p:sldId id="278" r:id="rId15"/>
    <p:sldId id="279" r:id="rId16"/>
    <p:sldId id="280" r:id="rId17"/>
    <p:sldId id="282" r:id="rId18"/>
    <p:sldId id="264" r:id="rId19"/>
    <p:sldId id="281" r:id="rId20"/>
    <p:sldId id="265" r:id="rId21"/>
    <p:sldId id="266" r:id="rId22"/>
    <p:sldId id="284" r:id="rId23"/>
    <p:sldId id="292" r:id="rId24"/>
    <p:sldId id="267" r:id="rId25"/>
    <p:sldId id="285" r:id="rId26"/>
    <p:sldId id="287" r:id="rId27"/>
    <p:sldId id="286" r:id="rId28"/>
    <p:sldId id="290" r:id="rId29"/>
    <p:sldId id="288" r:id="rId30"/>
    <p:sldId id="289" r:id="rId31"/>
    <p:sldId id="297" r:id="rId32"/>
    <p:sldId id="298" r:id="rId33"/>
    <p:sldId id="273"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2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8BD0E-C41C-42BD-B686-064BB46C0F47}" type="datetimeFigureOut">
              <a:rPr lang="en-AU" smtClean="0"/>
              <a:pPr/>
              <a:t>18/05/2018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321D3-ADED-42D3-9BD6-69D624472519}" type="slidenum">
              <a:rPr lang="en-AU" smtClean="0"/>
              <a:pPr/>
              <a:t>‹#›</a:t>
            </a:fld>
            <a:endParaRPr lang="en-AU"/>
          </a:p>
        </p:txBody>
      </p:sp>
    </p:spTree>
    <p:extLst>
      <p:ext uri="{BB962C8B-B14F-4D97-AF65-F5344CB8AC3E}">
        <p14:creationId xmlns:p14="http://schemas.microsoft.com/office/powerpoint/2010/main" val="361762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well as the much cited educational benefits for engagement with quality preschool programs, there is also a social justice argument that all children and families should have equal access to such programs.</a:t>
            </a:r>
            <a:endParaRPr lang="en-AU" dirty="0"/>
          </a:p>
        </p:txBody>
      </p:sp>
      <p:sp>
        <p:nvSpPr>
          <p:cNvPr id="4" name="Slide Number Placeholder 3"/>
          <p:cNvSpPr>
            <a:spLocks noGrp="1"/>
          </p:cNvSpPr>
          <p:nvPr>
            <p:ph type="sldNum" sz="quarter" idx="10"/>
          </p:nvPr>
        </p:nvSpPr>
        <p:spPr/>
        <p:txBody>
          <a:bodyPr/>
          <a:lstStyle/>
          <a:p>
            <a:fld id="{BB32EDB1-F282-4CA0-AF9D-DB6F90A23810}" type="slidenum">
              <a:rPr lang="en-AU" smtClean="0"/>
              <a:pPr/>
              <a:t>8</a:t>
            </a:fld>
            <a:endParaRPr lang="en-AU" dirty="0"/>
          </a:p>
        </p:txBody>
      </p:sp>
    </p:spTree>
    <p:extLst>
      <p:ext uri="{BB962C8B-B14F-4D97-AF65-F5344CB8AC3E}">
        <p14:creationId xmlns:p14="http://schemas.microsoft.com/office/powerpoint/2010/main" val="248350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7EA69E-D78A-47E7-B6E2-4D783C2D9AC6}" type="slidenum">
              <a:rPr lang="en-US" altLang="en-US" smtClean="0"/>
              <a:pPr/>
              <a:t>22</a:t>
            </a:fld>
            <a:endParaRPr lang="en-US" altLang="en-US" dirty="0"/>
          </a:p>
        </p:txBody>
      </p:sp>
    </p:spTree>
    <p:extLst>
      <p:ext uri="{BB962C8B-B14F-4D97-AF65-F5344CB8AC3E}">
        <p14:creationId xmlns:p14="http://schemas.microsoft.com/office/powerpoint/2010/main" val="309040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7EA69E-D78A-47E7-B6E2-4D783C2D9AC6}" type="slidenum">
              <a:rPr lang="en-US" altLang="en-US" smtClean="0"/>
              <a:pPr/>
              <a:t>23</a:t>
            </a:fld>
            <a:endParaRPr lang="en-US" altLang="en-US" dirty="0"/>
          </a:p>
        </p:txBody>
      </p:sp>
    </p:spTree>
    <p:extLst>
      <p:ext uri="{BB962C8B-B14F-4D97-AF65-F5344CB8AC3E}">
        <p14:creationId xmlns:p14="http://schemas.microsoft.com/office/powerpoint/2010/main" val="309040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map shows the remoteness of the 2017 pilot schools,</a:t>
            </a:r>
          </a:p>
          <a:p>
            <a:r>
              <a:rPr lang="en-AU" dirty="0" smtClean="0"/>
              <a:t>Laura being the most northern, more than 200 km north west of Cairns</a:t>
            </a:r>
          </a:p>
          <a:p>
            <a:r>
              <a:rPr lang="en-AU" dirty="0" smtClean="0"/>
              <a:t>Eulo State School is the southern, just 92km from the NSW border</a:t>
            </a:r>
          </a:p>
          <a:p>
            <a:r>
              <a:rPr lang="en-AU" dirty="0" smtClean="0"/>
              <a:t>Winfield, in the North Coast region is less than 6km to the coast</a:t>
            </a:r>
          </a:p>
          <a:p>
            <a:r>
              <a:rPr lang="en-AU" dirty="0" smtClean="0"/>
              <a:t>Camooweal State School is the most western school, just 12km from the NT border, followed by Urandangi just 35km to the NT border</a:t>
            </a:r>
          </a:p>
        </p:txBody>
      </p:sp>
      <p:sp>
        <p:nvSpPr>
          <p:cNvPr id="4" name="Slide Number Placeholder 3"/>
          <p:cNvSpPr>
            <a:spLocks noGrp="1"/>
          </p:cNvSpPr>
          <p:nvPr>
            <p:ph type="sldNum" sz="quarter" idx="10"/>
          </p:nvPr>
        </p:nvSpPr>
        <p:spPr/>
        <p:txBody>
          <a:bodyPr/>
          <a:lstStyle/>
          <a:p>
            <a:fld id="{F37EA69E-D78A-47E7-B6E2-4D783C2D9AC6}" type="slidenum">
              <a:rPr lang="en-US" altLang="en-US" smtClean="0">
                <a:solidFill>
                  <a:prstClr val="black"/>
                </a:solidFill>
              </a:rPr>
              <a:pPr/>
              <a:t>24</a:t>
            </a:fld>
            <a:endParaRPr lang="en-US" altLang="en-US" dirty="0">
              <a:solidFill>
                <a:prstClr val="black"/>
              </a:solidFill>
            </a:endParaRPr>
          </a:p>
        </p:txBody>
      </p:sp>
    </p:spTree>
    <p:extLst>
      <p:ext uri="{BB962C8B-B14F-4D97-AF65-F5344CB8AC3E}">
        <p14:creationId xmlns:p14="http://schemas.microsoft.com/office/powerpoint/2010/main" val="209998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68532"/>
            <a:ext cx="5486400" cy="4516681"/>
          </a:xfrm>
        </p:spPr>
        <p:txBody>
          <a:bodyPr/>
          <a:lstStyle/>
          <a:p>
            <a:endParaRPr lang="en-AU" dirty="0">
              <a:solidFill>
                <a:srgbClr val="0070C0"/>
              </a:solidFill>
            </a:endParaRPr>
          </a:p>
        </p:txBody>
      </p:sp>
      <p:sp>
        <p:nvSpPr>
          <p:cNvPr id="4" name="Slide Number Placeholder 3"/>
          <p:cNvSpPr>
            <a:spLocks noGrp="1"/>
          </p:cNvSpPr>
          <p:nvPr>
            <p:ph type="sldNum" sz="quarter" idx="10"/>
          </p:nvPr>
        </p:nvSpPr>
        <p:spPr/>
        <p:txBody>
          <a:bodyPr/>
          <a:lstStyle/>
          <a:p>
            <a:fld id="{F37EA69E-D78A-47E7-B6E2-4D783C2D9AC6}" type="slidenum">
              <a:rPr lang="en-US" altLang="en-US" smtClean="0">
                <a:solidFill>
                  <a:prstClr val="black"/>
                </a:solidFill>
              </a:rPr>
              <a:pPr/>
              <a:t>33</a:t>
            </a:fld>
            <a:endParaRPr lang="en-US" altLang="en-US" dirty="0">
              <a:solidFill>
                <a:prstClr val="black"/>
              </a:solidFill>
            </a:endParaRPr>
          </a:p>
        </p:txBody>
      </p:sp>
    </p:spTree>
    <p:extLst>
      <p:ext uri="{BB962C8B-B14F-4D97-AF65-F5344CB8AC3E}">
        <p14:creationId xmlns:p14="http://schemas.microsoft.com/office/powerpoint/2010/main" val="260190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68532"/>
            <a:ext cx="5486400" cy="4516681"/>
          </a:xfrm>
        </p:spPr>
        <p:txBody>
          <a:bodyPr/>
          <a:lstStyle/>
          <a:p>
            <a:endParaRPr lang="en-AU" dirty="0">
              <a:solidFill>
                <a:srgbClr val="0070C0"/>
              </a:solidFill>
            </a:endParaRPr>
          </a:p>
        </p:txBody>
      </p:sp>
      <p:sp>
        <p:nvSpPr>
          <p:cNvPr id="4" name="Slide Number Placeholder 3"/>
          <p:cNvSpPr>
            <a:spLocks noGrp="1"/>
          </p:cNvSpPr>
          <p:nvPr>
            <p:ph type="sldNum" sz="quarter" idx="10"/>
          </p:nvPr>
        </p:nvSpPr>
        <p:spPr/>
        <p:txBody>
          <a:bodyPr/>
          <a:lstStyle/>
          <a:p>
            <a:fld id="{F37EA69E-D78A-47E7-B6E2-4D783C2D9AC6}" type="slidenum">
              <a:rPr lang="en-US" altLang="en-US" smtClean="0">
                <a:solidFill>
                  <a:prstClr val="black"/>
                </a:solidFill>
              </a:rPr>
              <a:pPr/>
              <a:t>34</a:t>
            </a:fld>
            <a:endParaRPr lang="en-US" altLang="en-US" dirty="0">
              <a:solidFill>
                <a:prstClr val="black"/>
              </a:solidFill>
            </a:endParaRPr>
          </a:p>
        </p:txBody>
      </p:sp>
    </p:spTree>
    <p:extLst>
      <p:ext uri="{BB962C8B-B14F-4D97-AF65-F5344CB8AC3E}">
        <p14:creationId xmlns:p14="http://schemas.microsoft.com/office/powerpoint/2010/main" val="2601903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9842BB0-A165-4A32-97C9-B537617AE0BD}" type="datetime2">
              <a:rPr lang="en-AU" smtClean="0"/>
              <a:pPr/>
              <a:t>Friday, 18 May 2018</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AU" smtClean="0"/>
              <a:t>Peridot Education Pty Ltd </a:t>
            </a:r>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D1BE5C-DF16-4757-BECF-07D4A92DD27A}"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C9F642-B125-4606-B88C-97A7C0AEBC9F}" type="datetime2">
              <a:rPr lang="en-AU" smtClean="0"/>
              <a:pPr/>
              <a:t>Friday, 18 May 2018</a:t>
            </a:fld>
            <a:endParaRPr lang="en-AU"/>
          </a:p>
        </p:txBody>
      </p:sp>
      <p:sp>
        <p:nvSpPr>
          <p:cNvPr id="5" name="Footer Placeholder 4"/>
          <p:cNvSpPr>
            <a:spLocks noGrp="1"/>
          </p:cNvSpPr>
          <p:nvPr>
            <p:ph type="ftr" sz="quarter" idx="11"/>
          </p:nvPr>
        </p:nvSpPr>
        <p:spPr/>
        <p:txBody>
          <a:bodyPr/>
          <a:lstStyle>
            <a:extLst/>
          </a:lstStyle>
          <a:p>
            <a:r>
              <a:rPr lang="en-AU" smtClean="0"/>
              <a:t>Peridot Education Pty Ltd </a:t>
            </a:r>
            <a:endParaRPr lang="en-AU"/>
          </a:p>
        </p:txBody>
      </p:sp>
      <p:sp>
        <p:nvSpPr>
          <p:cNvPr id="6" name="Slide Number Placeholder 5"/>
          <p:cNvSpPr>
            <a:spLocks noGrp="1"/>
          </p:cNvSpPr>
          <p:nvPr>
            <p:ph type="sldNum" sz="quarter" idx="12"/>
          </p:nvPr>
        </p:nvSpPr>
        <p:spPr/>
        <p:txBody>
          <a:bodyPr/>
          <a:lstStyle>
            <a:extLst/>
          </a:lstStyle>
          <a:p>
            <a:fld id="{9DD1BE5C-DF16-4757-BECF-07D4A92DD27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74DAD6-168E-4DFB-843A-F42AC530C9A5}" type="datetime2">
              <a:rPr lang="en-AU" smtClean="0"/>
              <a:pPr/>
              <a:t>Friday, 18 May 2018</a:t>
            </a:fld>
            <a:endParaRPr lang="en-AU"/>
          </a:p>
        </p:txBody>
      </p:sp>
      <p:sp>
        <p:nvSpPr>
          <p:cNvPr id="5" name="Footer Placeholder 4"/>
          <p:cNvSpPr>
            <a:spLocks noGrp="1"/>
          </p:cNvSpPr>
          <p:nvPr>
            <p:ph type="ftr" sz="quarter" idx="11"/>
          </p:nvPr>
        </p:nvSpPr>
        <p:spPr/>
        <p:txBody>
          <a:bodyPr/>
          <a:lstStyle>
            <a:extLst/>
          </a:lstStyle>
          <a:p>
            <a:r>
              <a:rPr lang="en-AU" smtClean="0"/>
              <a:t>Peridot Education Pty Ltd </a:t>
            </a:r>
            <a:endParaRPr lang="en-AU"/>
          </a:p>
        </p:txBody>
      </p:sp>
      <p:sp>
        <p:nvSpPr>
          <p:cNvPr id="6" name="Slide Number Placeholder 5"/>
          <p:cNvSpPr>
            <a:spLocks noGrp="1"/>
          </p:cNvSpPr>
          <p:nvPr>
            <p:ph type="sldNum" sz="quarter" idx="12"/>
          </p:nvPr>
        </p:nvSpPr>
        <p:spPr/>
        <p:txBody>
          <a:bodyPr/>
          <a:lstStyle>
            <a:extLst/>
          </a:lstStyle>
          <a:p>
            <a:fld id="{9DD1BE5C-DF16-4757-BECF-07D4A92DD27A}"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1F3B1B-CB37-4F40-BFDD-A855272A0DEC}" type="datetime2">
              <a:rPr lang="en-AU" smtClean="0"/>
              <a:pPr/>
              <a:t>Friday, 18 May 2018</a:t>
            </a:fld>
            <a:endParaRPr lang="en-AU"/>
          </a:p>
        </p:txBody>
      </p:sp>
      <p:sp>
        <p:nvSpPr>
          <p:cNvPr id="5" name="Footer Placeholder 4"/>
          <p:cNvSpPr>
            <a:spLocks noGrp="1"/>
          </p:cNvSpPr>
          <p:nvPr>
            <p:ph type="ftr" sz="quarter" idx="11"/>
          </p:nvPr>
        </p:nvSpPr>
        <p:spPr/>
        <p:txBody>
          <a:bodyPr/>
          <a:lstStyle>
            <a:extLst/>
          </a:lstStyle>
          <a:p>
            <a:r>
              <a:rPr lang="en-AU" smtClean="0"/>
              <a:t>Peridot Education Pty Ltd </a:t>
            </a:r>
            <a:endParaRPr lang="en-AU"/>
          </a:p>
        </p:txBody>
      </p:sp>
      <p:sp>
        <p:nvSpPr>
          <p:cNvPr id="6" name="Slide Number Placeholder 5"/>
          <p:cNvSpPr>
            <a:spLocks noGrp="1"/>
          </p:cNvSpPr>
          <p:nvPr>
            <p:ph type="sldNum" sz="quarter" idx="12"/>
          </p:nvPr>
        </p:nvSpPr>
        <p:spPr/>
        <p:txBody>
          <a:bodyPr/>
          <a:lstStyle>
            <a:extLst/>
          </a:lstStyle>
          <a:p>
            <a:fld id="{9DD1BE5C-DF16-4757-BECF-07D4A92DD27A}" type="slidenum">
              <a:rPr lang="en-AU" smtClean="0"/>
              <a:pPr/>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888FCB-11F6-45D2-AD58-9372639BC324}" type="datetime2">
              <a:rPr lang="en-AU" smtClean="0"/>
              <a:pPr/>
              <a:t>Friday, 18 May 2018</a:t>
            </a:fld>
            <a:endParaRPr lang="en-AU"/>
          </a:p>
        </p:txBody>
      </p:sp>
      <p:sp>
        <p:nvSpPr>
          <p:cNvPr id="5" name="Footer Placeholder 4"/>
          <p:cNvSpPr>
            <a:spLocks noGrp="1"/>
          </p:cNvSpPr>
          <p:nvPr>
            <p:ph type="ftr" sz="quarter" idx="11"/>
          </p:nvPr>
        </p:nvSpPr>
        <p:spPr/>
        <p:txBody>
          <a:bodyPr/>
          <a:lstStyle>
            <a:extLst/>
          </a:lstStyle>
          <a:p>
            <a:r>
              <a:rPr lang="en-AU" smtClean="0"/>
              <a:t>Peridot Education Pty Ltd </a:t>
            </a:r>
            <a:endParaRPr lang="en-AU"/>
          </a:p>
        </p:txBody>
      </p:sp>
      <p:sp>
        <p:nvSpPr>
          <p:cNvPr id="6" name="Slide Number Placeholder 5"/>
          <p:cNvSpPr>
            <a:spLocks noGrp="1"/>
          </p:cNvSpPr>
          <p:nvPr>
            <p:ph type="sldNum" sz="quarter" idx="12"/>
          </p:nvPr>
        </p:nvSpPr>
        <p:spPr/>
        <p:txBody>
          <a:bodyPr/>
          <a:lstStyle>
            <a:extLst/>
          </a:lstStyle>
          <a:p>
            <a:fld id="{9DD1BE5C-DF16-4757-BECF-07D4A92DD27A}"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D8CEA2-7784-4C91-8B5A-8809C50829D1}" type="datetime2">
              <a:rPr lang="en-AU" smtClean="0"/>
              <a:pPr/>
              <a:t>Friday, 18 May 2018</a:t>
            </a:fld>
            <a:endParaRPr lang="en-AU"/>
          </a:p>
        </p:txBody>
      </p:sp>
      <p:sp>
        <p:nvSpPr>
          <p:cNvPr id="6" name="Footer Placeholder 5"/>
          <p:cNvSpPr>
            <a:spLocks noGrp="1"/>
          </p:cNvSpPr>
          <p:nvPr>
            <p:ph type="ftr" sz="quarter" idx="11"/>
          </p:nvPr>
        </p:nvSpPr>
        <p:spPr/>
        <p:txBody>
          <a:bodyPr/>
          <a:lstStyle>
            <a:extLst/>
          </a:lstStyle>
          <a:p>
            <a:r>
              <a:rPr lang="en-AU" smtClean="0"/>
              <a:t>Peridot Education Pty Ltd </a:t>
            </a:r>
            <a:endParaRPr lang="en-AU"/>
          </a:p>
        </p:txBody>
      </p:sp>
      <p:sp>
        <p:nvSpPr>
          <p:cNvPr id="7" name="Slide Number Placeholder 6"/>
          <p:cNvSpPr>
            <a:spLocks noGrp="1"/>
          </p:cNvSpPr>
          <p:nvPr>
            <p:ph type="sldNum" sz="quarter" idx="12"/>
          </p:nvPr>
        </p:nvSpPr>
        <p:spPr/>
        <p:txBody>
          <a:bodyPr/>
          <a:lstStyle>
            <a:extLst/>
          </a:lstStyle>
          <a:p>
            <a:fld id="{9DD1BE5C-DF16-4757-BECF-07D4A92DD27A}" type="slidenum">
              <a:rPr lang="en-AU" smtClean="0"/>
              <a:pPr/>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7FF6BD-7936-41D2-9D7D-7027B7F48BFD}" type="datetime2">
              <a:rPr lang="en-AU" smtClean="0"/>
              <a:pPr/>
              <a:t>Friday, 18 May 2018</a:t>
            </a:fld>
            <a:endParaRPr lang="en-AU"/>
          </a:p>
        </p:txBody>
      </p:sp>
      <p:sp>
        <p:nvSpPr>
          <p:cNvPr id="8" name="Footer Placeholder 7"/>
          <p:cNvSpPr>
            <a:spLocks noGrp="1"/>
          </p:cNvSpPr>
          <p:nvPr>
            <p:ph type="ftr" sz="quarter" idx="11"/>
          </p:nvPr>
        </p:nvSpPr>
        <p:spPr/>
        <p:txBody>
          <a:bodyPr/>
          <a:lstStyle>
            <a:extLst/>
          </a:lstStyle>
          <a:p>
            <a:r>
              <a:rPr lang="en-AU" smtClean="0"/>
              <a:t>Peridot Education Pty Ltd </a:t>
            </a:r>
            <a:endParaRPr lang="en-AU"/>
          </a:p>
        </p:txBody>
      </p:sp>
      <p:sp>
        <p:nvSpPr>
          <p:cNvPr id="9" name="Slide Number Placeholder 8"/>
          <p:cNvSpPr>
            <a:spLocks noGrp="1"/>
          </p:cNvSpPr>
          <p:nvPr>
            <p:ph type="sldNum" sz="quarter" idx="12"/>
          </p:nvPr>
        </p:nvSpPr>
        <p:spPr/>
        <p:txBody>
          <a:bodyPr/>
          <a:lstStyle>
            <a:extLst/>
          </a:lstStyle>
          <a:p>
            <a:fld id="{9DD1BE5C-DF16-4757-BECF-07D4A92DD27A}"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7F69120-BF88-41F9-A5DD-CC4103B57440}" type="datetime2">
              <a:rPr lang="en-AU" smtClean="0"/>
              <a:pPr/>
              <a:t>Friday, 18 May 2018</a:t>
            </a:fld>
            <a:endParaRPr lang="en-AU"/>
          </a:p>
        </p:txBody>
      </p:sp>
      <p:sp>
        <p:nvSpPr>
          <p:cNvPr id="4" name="Footer Placeholder 3"/>
          <p:cNvSpPr>
            <a:spLocks noGrp="1"/>
          </p:cNvSpPr>
          <p:nvPr>
            <p:ph type="ftr" sz="quarter" idx="11"/>
          </p:nvPr>
        </p:nvSpPr>
        <p:spPr/>
        <p:txBody>
          <a:bodyPr/>
          <a:lstStyle>
            <a:extLst/>
          </a:lstStyle>
          <a:p>
            <a:r>
              <a:rPr lang="en-AU" smtClean="0"/>
              <a:t>Peridot Education Pty Ltd </a:t>
            </a:r>
            <a:endParaRPr lang="en-AU"/>
          </a:p>
        </p:txBody>
      </p:sp>
      <p:sp>
        <p:nvSpPr>
          <p:cNvPr id="5" name="Slide Number Placeholder 4"/>
          <p:cNvSpPr>
            <a:spLocks noGrp="1"/>
          </p:cNvSpPr>
          <p:nvPr>
            <p:ph type="sldNum" sz="quarter" idx="12"/>
          </p:nvPr>
        </p:nvSpPr>
        <p:spPr/>
        <p:txBody>
          <a:bodyPr/>
          <a:lstStyle>
            <a:extLst/>
          </a:lstStyle>
          <a:p>
            <a:fld id="{9DD1BE5C-DF16-4757-BECF-07D4A92DD27A}" type="slidenum">
              <a:rPr lang="en-AU" smtClean="0"/>
              <a:pPr/>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C1353F-C5E9-441B-8203-7413023F165A}" type="datetime2">
              <a:rPr lang="en-AU" smtClean="0"/>
              <a:pPr/>
              <a:t>Friday, 18 May 2018</a:t>
            </a:fld>
            <a:endParaRPr lang="en-AU"/>
          </a:p>
        </p:txBody>
      </p:sp>
      <p:sp>
        <p:nvSpPr>
          <p:cNvPr id="3" name="Footer Placeholder 2"/>
          <p:cNvSpPr>
            <a:spLocks noGrp="1"/>
          </p:cNvSpPr>
          <p:nvPr>
            <p:ph type="ftr" sz="quarter" idx="11"/>
          </p:nvPr>
        </p:nvSpPr>
        <p:spPr/>
        <p:txBody>
          <a:bodyPr/>
          <a:lstStyle>
            <a:extLst/>
          </a:lstStyle>
          <a:p>
            <a:r>
              <a:rPr lang="en-AU" smtClean="0"/>
              <a:t>Peridot Education Pty Ltd </a:t>
            </a:r>
            <a:endParaRPr lang="en-AU"/>
          </a:p>
        </p:txBody>
      </p:sp>
      <p:sp>
        <p:nvSpPr>
          <p:cNvPr id="4" name="Slide Number Placeholder 3"/>
          <p:cNvSpPr>
            <a:spLocks noGrp="1"/>
          </p:cNvSpPr>
          <p:nvPr>
            <p:ph type="sldNum" sz="quarter" idx="12"/>
          </p:nvPr>
        </p:nvSpPr>
        <p:spPr/>
        <p:txBody>
          <a:bodyPr/>
          <a:lstStyle>
            <a:extLst/>
          </a:lstStyle>
          <a:p>
            <a:fld id="{9DD1BE5C-DF16-4757-BECF-07D4A92DD27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FA461D-0819-4B9C-9884-BB81EF08B578}" type="datetime2">
              <a:rPr lang="en-AU" smtClean="0"/>
              <a:pPr/>
              <a:t>Friday, 18 May 2018</a:t>
            </a:fld>
            <a:endParaRPr lang="en-AU"/>
          </a:p>
        </p:txBody>
      </p:sp>
      <p:sp>
        <p:nvSpPr>
          <p:cNvPr id="6" name="Footer Placeholder 5"/>
          <p:cNvSpPr>
            <a:spLocks noGrp="1"/>
          </p:cNvSpPr>
          <p:nvPr>
            <p:ph type="ftr" sz="quarter" idx="11"/>
          </p:nvPr>
        </p:nvSpPr>
        <p:spPr/>
        <p:txBody>
          <a:bodyPr/>
          <a:lstStyle>
            <a:extLst/>
          </a:lstStyle>
          <a:p>
            <a:r>
              <a:rPr lang="en-AU" smtClean="0"/>
              <a:t>Peridot Education Pty Ltd </a:t>
            </a:r>
            <a:endParaRPr lang="en-AU"/>
          </a:p>
        </p:txBody>
      </p:sp>
      <p:sp>
        <p:nvSpPr>
          <p:cNvPr id="7" name="Slide Number Placeholder 6"/>
          <p:cNvSpPr>
            <a:spLocks noGrp="1"/>
          </p:cNvSpPr>
          <p:nvPr>
            <p:ph type="sldNum" sz="quarter" idx="12"/>
          </p:nvPr>
        </p:nvSpPr>
        <p:spPr/>
        <p:txBody>
          <a:bodyPr/>
          <a:lstStyle>
            <a:extLst/>
          </a:lstStyle>
          <a:p>
            <a:fld id="{9DD1BE5C-DF16-4757-BECF-07D4A92DD27A}"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3DF1540-08DB-447A-995B-B951F5B562C9}" type="datetime2">
              <a:rPr lang="en-AU" smtClean="0"/>
              <a:pPr/>
              <a:t>Friday, 18 May 2018</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AU" smtClean="0"/>
              <a:t>Peridot Education Pty Ltd </a:t>
            </a:r>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D1BE5C-DF16-4757-BECF-07D4A92DD27A}"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0C2E91A-3718-428E-BE81-3D60DA3D739B}" type="datetime2">
              <a:rPr lang="en-AU" smtClean="0"/>
              <a:pPr/>
              <a:t>Friday, 18 May 2018</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AU" smtClean="0"/>
              <a:t>Peridot Education Pty Ltd </a:t>
            </a:r>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D1BE5C-DF16-4757-BECF-07D4A92DD27A}"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ifs.gov.au/publications/access-early-childhood-education-australi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indigenous.education.qld.gov.au/pre-prep/about/Pages/default.aspx" TargetMode="External"/><Relationship Id="rId5" Type="http://schemas.openxmlformats.org/officeDocument/2006/relationships/hyperlink" Target="https://brisbanesde.eq.edu.au/Curriculum/ekindy/Pages/ekindy.aspx" TargetMode="External"/><Relationship Id="rId4" Type="http://schemas.openxmlformats.org/officeDocument/2006/relationships/hyperlink" Target="http://www.iea.nl/fileadmin/user_upload/Publications/Electronic_versions/ECES-policies_and_systems-report.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peridoteducation@outlook.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829761"/>
          </a:xfrm>
        </p:spPr>
        <p:txBody>
          <a:bodyPr>
            <a:noAutofit/>
          </a:bodyPr>
          <a:lstStyle/>
          <a:p>
            <a:pPr algn="ctr"/>
            <a:r>
              <a:rPr lang="en-AU" sz="4000" dirty="0" smtClean="0">
                <a:solidFill>
                  <a:schemeClr val="tx1"/>
                </a:solidFill>
              </a:rPr>
              <a:t>Early Years Conference – Cairns</a:t>
            </a:r>
            <a:r>
              <a:rPr lang="en-AU" sz="4000" dirty="0" smtClean="0">
                <a:solidFill>
                  <a:srgbClr val="FF0000"/>
                </a:solidFill>
              </a:rPr>
              <a:t/>
            </a:r>
            <a:br>
              <a:rPr lang="en-AU" sz="4000" dirty="0" smtClean="0">
                <a:solidFill>
                  <a:srgbClr val="FF0000"/>
                </a:solidFill>
              </a:rPr>
            </a:br>
            <a:r>
              <a:rPr lang="en-AU" sz="2000" dirty="0" smtClean="0">
                <a:solidFill>
                  <a:schemeClr val="bg1"/>
                </a:solidFill>
              </a:rPr>
              <a:t/>
            </a:r>
            <a:br>
              <a:rPr lang="en-AU" sz="2000" dirty="0" smtClean="0">
                <a:solidFill>
                  <a:schemeClr val="bg1"/>
                </a:solidFill>
              </a:rPr>
            </a:br>
            <a:r>
              <a:rPr lang="en-AU" sz="4000" dirty="0" smtClean="0">
                <a:solidFill>
                  <a:schemeClr val="tx1"/>
                </a:solidFill>
              </a:rPr>
              <a:t>Today’s Children – Tomorrow’s Future</a:t>
            </a:r>
            <a:endParaRPr lang="en-AU" sz="4000" dirty="0">
              <a:solidFill>
                <a:schemeClr val="tx1"/>
              </a:solidFill>
            </a:endParaRPr>
          </a:p>
        </p:txBody>
      </p:sp>
      <p:sp>
        <p:nvSpPr>
          <p:cNvPr id="3" name="Subtitle 2"/>
          <p:cNvSpPr>
            <a:spLocks noGrp="1"/>
          </p:cNvSpPr>
          <p:nvPr>
            <p:ph type="subTitle" idx="1"/>
          </p:nvPr>
        </p:nvSpPr>
        <p:spPr>
          <a:xfrm>
            <a:off x="0" y="3140968"/>
            <a:ext cx="9144000" cy="2121649"/>
          </a:xfrm>
        </p:spPr>
        <p:txBody>
          <a:bodyPr>
            <a:normAutofit fontScale="92500" lnSpcReduction="20000"/>
          </a:bodyPr>
          <a:lstStyle/>
          <a:p>
            <a:pPr algn="ctr"/>
            <a:endParaRPr lang="en-AU" sz="3200" dirty="0" smtClean="0"/>
          </a:p>
          <a:p>
            <a:pPr algn="ctr"/>
            <a:r>
              <a:rPr lang="en-AU" sz="3200" b="1" dirty="0" smtClean="0">
                <a:solidFill>
                  <a:schemeClr val="tx1"/>
                </a:solidFill>
              </a:rPr>
              <a:t>Provision of Quality Preschool Education </a:t>
            </a:r>
          </a:p>
          <a:p>
            <a:pPr algn="ctr"/>
            <a:r>
              <a:rPr lang="en-AU" sz="3200" b="1" dirty="0" smtClean="0">
                <a:solidFill>
                  <a:schemeClr val="tx1"/>
                </a:solidFill>
              </a:rPr>
              <a:t>in Rural and Remote Queensland</a:t>
            </a:r>
            <a:endParaRPr lang="en-AU" b="1" dirty="0" smtClean="0">
              <a:solidFill>
                <a:schemeClr val="tx1"/>
              </a:solidFill>
            </a:endParaRPr>
          </a:p>
          <a:p>
            <a:pPr algn="ctr"/>
            <a:endParaRPr lang="en-AU" b="1" dirty="0" smtClean="0">
              <a:solidFill>
                <a:srgbClr val="FF0000"/>
              </a:solidFill>
            </a:endParaRPr>
          </a:p>
          <a:p>
            <a:pPr algn="ctr"/>
            <a:r>
              <a:rPr lang="en-AU" b="1" dirty="0" smtClean="0">
                <a:solidFill>
                  <a:schemeClr val="tx1"/>
                </a:solidFill>
              </a:rPr>
              <a:t>Bob Perry</a:t>
            </a:r>
            <a:endParaRPr lang="en-AU" b="1" dirty="0">
              <a:solidFill>
                <a:schemeClr val="tx1"/>
              </a:solidFill>
            </a:endParaRPr>
          </a:p>
        </p:txBody>
      </p:sp>
      <p:sp>
        <p:nvSpPr>
          <p:cNvPr id="4" name="Date Placeholder 3"/>
          <p:cNvSpPr>
            <a:spLocks noGrp="1"/>
          </p:cNvSpPr>
          <p:nvPr>
            <p:ph type="dt" sz="half" idx="10"/>
          </p:nvPr>
        </p:nvSpPr>
        <p:spPr/>
        <p:txBody>
          <a:bodyPr/>
          <a:lstStyle/>
          <a:p>
            <a:fld id="{4DC21458-7FBF-4C15-913A-E5836FDC3AEB}" type="datetime2">
              <a:rPr lang="en-AU" smtClean="0"/>
              <a:pPr/>
              <a:t>Friday, 18 May 2018</a:t>
            </a:fld>
            <a:endParaRPr lang="en-AU"/>
          </a:p>
        </p:txBody>
      </p:sp>
      <p:sp>
        <p:nvSpPr>
          <p:cNvPr id="5" name="Footer Placeholder 4"/>
          <p:cNvSpPr>
            <a:spLocks noGrp="1"/>
          </p:cNvSpPr>
          <p:nvPr>
            <p:ph type="ftr" sz="quarter" idx="11"/>
          </p:nvPr>
        </p:nvSpPr>
        <p:spPr/>
        <p:txBody>
          <a:bodyPr/>
          <a:lstStyle/>
          <a:p>
            <a:r>
              <a:rPr lang="en-AU" smtClean="0"/>
              <a:t>Peridot Education Pty Ltd </a:t>
            </a:r>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4827992"/>
          </a:xfrm>
        </p:spPr>
        <p:txBody>
          <a:bodyPr>
            <a:normAutofit/>
          </a:bodyPr>
          <a:lstStyle/>
          <a:p>
            <a:pPr marL="84138" indent="0">
              <a:buNone/>
            </a:pPr>
            <a:r>
              <a:rPr lang="en-AU" sz="2400" dirty="0" smtClean="0"/>
              <a:t>Queensland has developed a number of initiatives in order to meet its National Partnership obligations including the provision of universal access to quality kindergarten programs. These include:</a:t>
            </a:r>
          </a:p>
          <a:p>
            <a:pPr lvl="1"/>
            <a:r>
              <a:rPr lang="en-AU" dirty="0" smtClean="0"/>
              <a:t>Centre-based kindergartens;</a:t>
            </a:r>
          </a:p>
          <a:p>
            <a:pPr lvl="1"/>
            <a:r>
              <a:rPr lang="en-AU" dirty="0" smtClean="0"/>
              <a:t>Long day care centres with a kindergarten program;</a:t>
            </a:r>
          </a:p>
          <a:p>
            <a:pPr lvl="1"/>
            <a:r>
              <a:rPr lang="en-AU" dirty="0" smtClean="0"/>
              <a:t>eKindy;</a:t>
            </a:r>
          </a:p>
          <a:p>
            <a:pPr lvl="1"/>
            <a:r>
              <a:rPr lang="en-AU" dirty="0" smtClean="0"/>
              <a:t>eKindy ‘pods’;</a:t>
            </a:r>
          </a:p>
          <a:p>
            <a:pPr lvl="1"/>
            <a:r>
              <a:rPr lang="en-AU" dirty="0" smtClean="0"/>
              <a:t>Pre-prep (Kindergarten) in Indigenous communities; and</a:t>
            </a:r>
          </a:p>
          <a:p>
            <a:pPr lvl="1"/>
            <a:r>
              <a:rPr lang="en-AU" dirty="0" smtClean="0"/>
              <a:t>Remote Kindergarten Pilot</a:t>
            </a:r>
          </a:p>
          <a:p>
            <a:pPr marL="84138" indent="0">
              <a:buNone/>
            </a:pPr>
            <a:endParaRPr lang="en-AU" dirty="0" smtClean="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fontScale="90000"/>
          </a:bodyPr>
          <a:lstStyle/>
          <a:p>
            <a:r>
              <a:rPr lang="en-AU" sz="3600" dirty="0" smtClean="0"/>
              <a:t>How is the challenge being addressed</a:t>
            </a:r>
            <a:endParaRPr lang="en-AU"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34880" cy="4827992"/>
          </a:xfrm>
        </p:spPr>
        <p:txBody>
          <a:bodyPr>
            <a:normAutofit fontScale="92500"/>
          </a:bodyPr>
          <a:lstStyle/>
          <a:p>
            <a:pPr marL="84138" indent="0">
              <a:buNone/>
            </a:pPr>
            <a:r>
              <a:rPr lang="en-AU" sz="2400" dirty="0" smtClean="0"/>
              <a:t>“The </a:t>
            </a:r>
            <a:r>
              <a:rPr lang="en-AU" sz="2400" b="1" dirty="0" smtClean="0"/>
              <a:t>eKindy program </a:t>
            </a:r>
            <a:r>
              <a:rPr lang="en-AU" sz="2400" dirty="0" smtClean="0"/>
              <a:t>is a comprehensive ‘at home’ kindergarten program for children in the year before Prep. The program is supported by a qualified early childhood teacher and covers 15 hours of Kindergarten for 40 weeks a year (school terms only). The program aligns with the early years learning framework and the Queensland kindergarten learning guideline”</a:t>
            </a:r>
            <a:r>
              <a:rPr lang="en-AU" dirty="0" smtClean="0"/>
              <a:t>. </a:t>
            </a:r>
          </a:p>
          <a:p>
            <a:pPr marL="84138" indent="0" algn="r">
              <a:buNone/>
            </a:pPr>
            <a:r>
              <a:rPr lang="en-AU" sz="1600" dirty="0" smtClean="0"/>
              <a:t>(Brisbane School of Distance Education, 2018)</a:t>
            </a:r>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eKindy</a:t>
            </a:r>
            <a:endParaRPr lang="en-AU"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4827992"/>
          </a:xfrm>
        </p:spPr>
        <p:txBody>
          <a:bodyPr>
            <a:normAutofit fontScale="92500"/>
          </a:bodyPr>
          <a:lstStyle/>
          <a:p>
            <a:pPr marL="84138" indent="0">
              <a:buNone/>
            </a:pPr>
            <a:r>
              <a:rPr lang="en-AU" sz="2400" dirty="0" smtClean="0"/>
              <a:t>A child is eligible for eKindy if they turn 4 by June 30 in their </a:t>
            </a:r>
            <a:r>
              <a:rPr lang="en-AU" sz="2400" dirty="0" err="1" smtClean="0"/>
              <a:t>kindy</a:t>
            </a:r>
            <a:r>
              <a:rPr lang="en-AU" sz="2400" dirty="0" smtClean="0"/>
              <a:t> year and: </a:t>
            </a:r>
          </a:p>
          <a:p>
            <a:pPr marL="84138" indent="0"/>
            <a:r>
              <a:rPr lang="en-AU" sz="2400" dirty="0" smtClean="0"/>
              <a:t>they or their parent(s) are Australian citizens or permanent residents of Australia </a:t>
            </a:r>
          </a:p>
          <a:p>
            <a:pPr marL="84138" indent="0"/>
            <a:r>
              <a:rPr lang="en-AU" sz="2400" dirty="0" smtClean="0"/>
              <a:t>they fit into one of the following categories: </a:t>
            </a:r>
          </a:p>
          <a:p>
            <a:pPr marL="271463" indent="-187325"/>
            <a:r>
              <a:rPr lang="en-AU" sz="2400" dirty="0" smtClean="0"/>
              <a:t>Distance: their residence is at least 16 km by the most direct route by road from the nearest centre-based service catering to kindergarten-aged children. </a:t>
            </a:r>
          </a:p>
          <a:p>
            <a:pPr marL="271463" indent="-187325"/>
            <a:r>
              <a:rPr lang="en-AU" sz="2400" dirty="0" smtClean="0"/>
              <a:t>Medical: ... they are unable to attend a centre-based service for more than 10 consecutive weeks due to their health. </a:t>
            </a:r>
          </a:p>
          <a:p>
            <a:pPr marL="271463" indent="-187325"/>
            <a:r>
              <a:rPr lang="en-AU" sz="2400" dirty="0" smtClean="0"/>
              <a:t>Travelling/Itinerant lifestyle.</a:t>
            </a:r>
          </a:p>
          <a:p>
            <a:pPr marL="84138" indent="0" algn="r">
              <a:buNone/>
            </a:pPr>
            <a:r>
              <a:rPr lang="en-AU" sz="1700" dirty="0" smtClean="0"/>
              <a:t>(Brisbane School of Distance Education, 2018)</a:t>
            </a:r>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eKindy</a:t>
            </a:r>
            <a:endParaRPr lang="en-A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4827992"/>
          </a:xfrm>
        </p:spPr>
        <p:txBody>
          <a:bodyPr>
            <a:normAutofit/>
          </a:bodyPr>
          <a:lstStyle/>
          <a:p>
            <a:pPr marL="84138" indent="0">
              <a:buNone/>
            </a:pPr>
            <a:r>
              <a:rPr lang="en-AU" sz="2400" dirty="0"/>
              <a:t>Enrolment in eKindy in 2018 is 202.</a:t>
            </a:r>
          </a:p>
          <a:p>
            <a:pPr marL="84138" indent="0">
              <a:buNone/>
            </a:pPr>
            <a:endParaRPr lang="en-AU" sz="2400" dirty="0"/>
          </a:p>
          <a:p>
            <a:pPr marL="84138" indent="0">
              <a:buNone/>
            </a:pPr>
            <a:r>
              <a:rPr lang="en-AU" sz="2400" dirty="0"/>
              <a:t>While eKindy has proven to be a popular choice for Queensland families in rural and remote areas, it is not a solution for all based on: </a:t>
            </a:r>
          </a:p>
          <a:p>
            <a:pPr marL="541338" indent="-457200"/>
            <a:r>
              <a:rPr lang="en-AU" sz="2400" dirty="0"/>
              <a:t>time commitment and level of parental input; </a:t>
            </a:r>
          </a:p>
          <a:p>
            <a:pPr marL="541338" indent="-457200"/>
            <a:r>
              <a:rPr lang="en-AU" sz="2400" dirty="0"/>
              <a:t>access to reliable internet; </a:t>
            </a:r>
          </a:p>
          <a:p>
            <a:pPr marL="541338" indent="-457200"/>
            <a:r>
              <a:rPr lang="en-AU" sz="2400" dirty="0"/>
              <a:t>and limited opportunities for children to socialise with their peers.</a:t>
            </a:r>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smtClean="0"/>
              <a:t>eKindy</a:t>
            </a:r>
            <a:endParaRPr lang="en-AU" sz="3600" dirty="0"/>
          </a:p>
        </p:txBody>
      </p:sp>
    </p:spTree>
    <p:extLst>
      <p:ext uri="{BB962C8B-B14F-4D97-AF65-F5344CB8AC3E}">
        <p14:creationId xmlns:p14="http://schemas.microsoft.com/office/powerpoint/2010/main" val="209899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fontScale="92500" lnSpcReduction="10000"/>
          </a:bodyPr>
          <a:lstStyle/>
          <a:p>
            <a:pPr marL="84138" indent="0">
              <a:buNone/>
            </a:pPr>
            <a:r>
              <a:rPr lang="en-AU" dirty="0" smtClean="0"/>
              <a:t>Small schools/local community groups can: </a:t>
            </a:r>
          </a:p>
          <a:p>
            <a:pPr marL="357188" indent="-357188"/>
            <a:r>
              <a:rPr lang="en-AU" dirty="0" smtClean="0"/>
              <a:t>organise times for eKindy families to ‘visit’ and use school/community site ICTs and internet for web sessions; </a:t>
            </a:r>
          </a:p>
          <a:p>
            <a:pPr marL="357188" indent="-357188"/>
            <a:r>
              <a:rPr lang="en-AU" dirty="0" smtClean="0"/>
              <a:t>allow families to complete some eKindy activities as a pod operating a 'playgroup' model at the school or community site (parent must stay); </a:t>
            </a:r>
          </a:p>
          <a:p>
            <a:pPr marL="357188" indent="-357188"/>
            <a:r>
              <a:rPr lang="en-AU" dirty="0" smtClean="0"/>
              <a:t>arrange with eKindy Queensland Brisbane SDE to set up an eKindy pod at the school/community site with a facilitator (working with an eKindy Queensland teacher) paid by an outside body to help deliver parts of the eKindy program up to two days per week.</a:t>
            </a: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eKindy pods</a:t>
            </a:r>
            <a:endParaRPr lang="en-AU" sz="3600" dirty="0"/>
          </a:p>
        </p:txBody>
      </p:sp>
    </p:spTree>
    <p:extLst>
      <p:ext uri="{BB962C8B-B14F-4D97-AF65-F5344CB8AC3E}">
        <p14:creationId xmlns:p14="http://schemas.microsoft.com/office/powerpoint/2010/main" val="65859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a:bodyPr>
          <a:lstStyle/>
          <a:p>
            <a:pPr marL="84138" indent="0">
              <a:buNone/>
            </a:pPr>
            <a:r>
              <a:rPr lang="en-AU" dirty="0" smtClean="0"/>
              <a:t>The key person in an eKindy pod is the facilitator who will “facilitate and complement the delivery of the eKindy program to kindergarten-aged children in a small school/community setting, through collaboration with the eKindy Queensland teacher, small school principal, community coordinator and parents” </a:t>
            </a:r>
            <a:r>
              <a:rPr lang="en-AU" sz="1600" dirty="0" smtClean="0"/>
              <a:t>(BSDE, 2018).</a:t>
            </a:r>
            <a:endParaRPr lang="en-AU" sz="1600"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eKindy pods</a:t>
            </a:r>
            <a:endParaRPr lang="en-AU" sz="3600" dirty="0"/>
          </a:p>
        </p:txBody>
      </p:sp>
    </p:spTree>
    <p:extLst>
      <p:ext uri="{BB962C8B-B14F-4D97-AF65-F5344CB8AC3E}">
        <p14:creationId xmlns:p14="http://schemas.microsoft.com/office/powerpoint/2010/main" val="65859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fontScale="92500" lnSpcReduction="10000"/>
          </a:bodyPr>
          <a:lstStyle/>
          <a:p>
            <a:pPr marL="84138" indent="0">
              <a:buNone/>
            </a:pPr>
            <a:r>
              <a:rPr lang="en-AU" dirty="0" smtClean="0"/>
              <a:t>Requirements for an eKindy pod include:</a:t>
            </a:r>
          </a:p>
          <a:p>
            <a:pPr marL="357188" indent="-273050"/>
            <a:r>
              <a:rPr lang="en-AU" dirty="0" smtClean="0"/>
              <a:t>external funding for the facilitator (see below);</a:t>
            </a:r>
          </a:p>
          <a:p>
            <a:pPr marL="357188" indent="-273050"/>
            <a:r>
              <a:rPr lang="en-AU" dirty="0" smtClean="0"/>
              <a:t>up to two hours each term for facilitator professional development provided by eKindy; </a:t>
            </a:r>
          </a:p>
          <a:p>
            <a:pPr marL="357188" indent="-273050"/>
            <a:r>
              <a:rPr lang="en-AU" dirty="0" smtClean="0"/>
              <a:t>time each week/fortnight for facilitator to plan program and share information about children with their eKindy teacher; </a:t>
            </a:r>
          </a:p>
          <a:p>
            <a:pPr marL="357188" indent="-273050"/>
            <a:r>
              <a:rPr lang="en-AU" dirty="0" smtClean="0"/>
              <a:t>no more than four children can attend at one time;</a:t>
            </a:r>
          </a:p>
          <a:p>
            <a:pPr marL="357188" indent="-273050"/>
            <a:r>
              <a:rPr lang="en-AU" dirty="0" smtClean="0"/>
              <a:t>an appropriate environment is provided for the group. </a:t>
            </a:r>
          </a:p>
          <a:p>
            <a:pPr marL="357188" indent="-273050" algn="r">
              <a:buNone/>
            </a:pPr>
            <a:r>
              <a:rPr lang="en-AU" sz="1700" dirty="0" smtClean="0"/>
              <a:t>(BSDE, 2018)</a:t>
            </a: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eKindy pods</a:t>
            </a:r>
            <a:endParaRPr lang="en-AU" sz="3600" dirty="0"/>
          </a:p>
        </p:txBody>
      </p:sp>
    </p:spTree>
    <p:extLst>
      <p:ext uri="{BB962C8B-B14F-4D97-AF65-F5344CB8AC3E}">
        <p14:creationId xmlns:p14="http://schemas.microsoft.com/office/powerpoint/2010/main" val="65859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fontScale="92500" lnSpcReduction="20000"/>
          </a:bodyPr>
          <a:lstStyle/>
          <a:p>
            <a:pPr marL="84138" indent="0">
              <a:buNone/>
            </a:pPr>
            <a:r>
              <a:rPr lang="en-AU" dirty="0" smtClean="0"/>
              <a:t>There are 19 eKindy pods currently running in Queensland.</a:t>
            </a:r>
          </a:p>
          <a:p>
            <a:pPr marL="357188" indent="-273050"/>
            <a:r>
              <a:rPr lang="en-AU" dirty="0" smtClean="0"/>
              <a:t>the Department of Education is providing funding of 6.5 hours (1 day) per week to pay (at least partially) for the facilitator’s wages for each pod; </a:t>
            </a:r>
          </a:p>
          <a:p>
            <a:pPr marL="357188" indent="-273050"/>
            <a:r>
              <a:rPr lang="en-AU" dirty="0" smtClean="0"/>
              <a:t>this assists with the problem of communities finding funding for wages; hence, more communities are now interested; </a:t>
            </a:r>
          </a:p>
          <a:p>
            <a:pPr marL="357188" indent="-273050"/>
            <a:r>
              <a:rPr lang="en-AU" dirty="0" smtClean="0"/>
              <a:t>the Third Party provider is </a:t>
            </a:r>
            <a:r>
              <a:rPr lang="en-AU" dirty="0" err="1" smtClean="0"/>
              <a:t>BushKids</a:t>
            </a:r>
            <a:r>
              <a:rPr lang="en-AU" dirty="0" smtClean="0"/>
              <a:t> who is the employer of the facilitators; </a:t>
            </a:r>
          </a:p>
          <a:p>
            <a:pPr marL="357188" indent="-273050"/>
            <a:r>
              <a:rPr lang="en-AU" dirty="0" smtClean="0"/>
              <a:t>the children must be registered with eKindy Queensland; and </a:t>
            </a:r>
          </a:p>
          <a:p>
            <a:pPr marL="357188" indent="-273050"/>
            <a:r>
              <a:rPr lang="en-AU" dirty="0" smtClean="0"/>
              <a:t>the program is designed by the eKindy Queensland teacher.</a:t>
            </a: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eKindy pods</a:t>
            </a:r>
            <a:endParaRPr lang="en-AU" sz="3600" dirty="0"/>
          </a:p>
        </p:txBody>
      </p:sp>
    </p:spTree>
    <p:extLst>
      <p:ext uri="{BB962C8B-B14F-4D97-AF65-F5344CB8AC3E}">
        <p14:creationId xmlns:p14="http://schemas.microsoft.com/office/powerpoint/2010/main" val="65859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down)">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down)">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72008"/>
          </a:xfrm>
        </p:spPr>
        <p:txBody>
          <a:bodyPr>
            <a:normAutofit lnSpcReduction="10000"/>
          </a:bodyPr>
          <a:lstStyle/>
          <a:p>
            <a:pPr marL="0" indent="0">
              <a:buNone/>
            </a:pPr>
            <a:r>
              <a:rPr lang="en-AU" dirty="0" smtClean="0"/>
              <a:t>Pre-Prep ... provides Aboriginal and Torres Strait Islander children living in discrete communities with access to a quality early learning program that meets national quality requirements, and places a specific emphasis on play-based early learning.</a:t>
            </a:r>
          </a:p>
          <a:p>
            <a:pPr marL="0" indent="0">
              <a:buNone/>
            </a:pPr>
            <a:endParaRPr lang="en-AU" dirty="0" smtClean="0"/>
          </a:p>
          <a:p>
            <a:pPr marL="0" indent="0">
              <a:buNone/>
            </a:pPr>
            <a:r>
              <a:rPr lang="en-AU" dirty="0" smtClean="0"/>
              <a:t>Pre-Prep programs were established in different settings, including licensed childcare centres, community kindergartens and state schools across identified Indigenous communities (most on state school sites).</a:t>
            </a:r>
          </a:p>
          <a:p>
            <a:pPr marL="0" indent="0" algn="r">
              <a:buNone/>
            </a:pPr>
            <a:r>
              <a:rPr lang="en-AU" sz="1700" dirty="0" smtClean="0"/>
              <a:t>(Department of Education, 2018)</a:t>
            </a:r>
          </a:p>
          <a:p>
            <a:pPr marL="84138" indent="0">
              <a:buNone/>
            </a:pP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fontScale="90000"/>
          </a:bodyPr>
          <a:lstStyle/>
          <a:p>
            <a:r>
              <a:rPr lang="en-AU" sz="3600" dirty="0" smtClean="0"/>
              <a:t>Pre-prep in Indigenous communities</a:t>
            </a:r>
            <a:endParaRPr lang="en-AU"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42792" cy="4827992"/>
          </a:xfrm>
        </p:spPr>
        <p:txBody>
          <a:bodyPr>
            <a:normAutofit/>
          </a:bodyPr>
          <a:lstStyle/>
          <a:p>
            <a:pPr marL="84138" indent="0">
              <a:buNone/>
            </a:pPr>
            <a:r>
              <a:rPr lang="en-AU" sz="2000" dirty="0" smtClean="0"/>
              <a:t>Pre-Prep uses </a:t>
            </a:r>
            <a:r>
              <a:rPr lang="en-AU" sz="2000" i="1" dirty="0" smtClean="0"/>
              <a:t>Foundations for Success </a:t>
            </a:r>
            <a:r>
              <a:rPr lang="en-AU" sz="2000" dirty="0" smtClean="0"/>
              <a:t>to support the implementation of the </a:t>
            </a:r>
            <a:r>
              <a:rPr lang="en-AU" sz="2000" i="1" dirty="0" smtClean="0"/>
              <a:t>Early Years Learning Framework for Australia</a:t>
            </a:r>
            <a:r>
              <a:rPr lang="en-AU" sz="2000" dirty="0" smtClean="0"/>
              <a:t>. </a:t>
            </a:r>
          </a:p>
          <a:p>
            <a:pPr marL="84138" indent="0">
              <a:buNone/>
            </a:pPr>
            <a:r>
              <a:rPr lang="en-AU" sz="2000" i="1" dirty="0" smtClean="0"/>
              <a:t>Foundations for Success </a:t>
            </a:r>
            <a:r>
              <a:rPr lang="en-AU" sz="2000" dirty="0" smtClean="0"/>
              <a:t>assists educators to plan, implement and document a quality program that builds on Indigenous children's culture, language and strengths.</a:t>
            </a:r>
          </a:p>
          <a:p>
            <a:pPr marL="84138" indent="0" algn="r">
              <a:buNone/>
            </a:pPr>
            <a:r>
              <a:rPr lang="en-AU" sz="1600" dirty="0" smtClean="0"/>
              <a:t>(</a:t>
            </a:r>
            <a:r>
              <a:rPr lang="en-AU" sz="1600" dirty="0"/>
              <a:t>Department of </a:t>
            </a:r>
            <a:r>
              <a:rPr lang="en-AU" sz="1600" dirty="0" smtClean="0"/>
              <a:t>Education, Training and Employment, 2013)</a:t>
            </a:r>
          </a:p>
          <a:p>
            <a:pPr marL="84138" indent="0">
              <a:buNone/>
            </a:pP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fontScale="90000"/>
          </a:bodyPr>
          <a:lstStyle/>
          <a:p>
            <a:r>
              <a:rPr lang="en-AU" sz="3600" dirty="0" smtClean="0"/>
              <a:t>Pre-prep </a:t>
            </a:r>
            <a:r>
              <a:rPr lang="en-AU" sz="3600" smtClean="0"/>
              <a:t>in Indigenous </a:t>
            </a:r>
            <a:r>
              <a:rPr lang="en-AU" sz="3600" dirty="0" smtClean="0"/>
              <a:t>communities</a:t>
            </a:r>
            <a:endParaRPr lang="en-AU" sz="3600" dirty="0"/>
          </a:p>
        </p:txBody>
      </p:sp>
      <p:pic>
        <p:nvPicPr>
          <p:cNvPr id="8" name="Picture 7" descr="F4S Cover.JPG"/>
          <p:cNvPicPr>
            <a:picLocks noChangeAspect="1"/>
          </p:cNvPicPr>
          <p:nvPr/>
        </p:nvPicPr>
        <p:blipFill>
          <a:blip r:embed="rId2" cstate="print"/>
          <a:stretch>
            <a:fillRect/>
          </a:stretch>
        </p:blipFill>
        <p:spPr>
          <a:xfrm>
            <a:off x="4860032" y="1340768"/>
            <a:ext cx="3906496" cy="55172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Universal access to preschool education</a:t>
            </a:r>
          </a:p>
          <a:p>
            <a:r>
              <a:rPr lang="en-AU" dirty="0" smtClean="0"/>
              <a:t>International comparisons of provision </a:t>
            </a:r>
          </a:p>
          <a:p>
            <a:r>
              <a:rPr lang="en-AU" dirty="0" smtClean="0"/>
              <a:t>Provisions in other Australian jurisdictions</a:t>
            </a:r>
          </a:p>
          <a:p>
            <a:r>
              <a:rPr lang="en-AU" dirty="0" smtClean="0"/>
              <a:t>Provisions in Queensland</a:t>
            </a:r>
          </a:p>
          <a:p>
            <a:pPr lvl="1"/>
            <a:r>
              <a:rPr lang="en-AU" dirty="0" smtClean="0"/>
              <a:t>Kindergartens</a:t>
            </a:r>
          </a:p>
          <a:p>
            <a:pPr lvl="1"/>
            <a:r>
              <a:rPr lang="en-AU" dirty="0" smtClean="0"/>
              <a:t>Long Day Care Centres with a Kindergarten Program</a:t>
            </a:r>
          </a:p>
          <a:p>
            <a:pPr lvl="1"/>
            <a:r>
              <a:rPr lang="en-AU" dirty="0" smtClean="0"/>
              <a:t>eKindy</a:t>
            </a:r>
          </a:p>
          <a:p>
            <a:pPr lvl="1"/>
            <a:r>
              <a:rPr lang="en-AU" dirty="0" smtClean="0"/>
              <a:t>Pre-Prep in Indigenous communities</a:t>
            </a:r>
          </a:p>
          <a:p>
            <a:pPr lvl="1"/>
            <a:r>
              <a:rPr lang="en-AU" dirty="0" smtClean="0"/>
              <a:t>Remote Kindergarten Pilot</a:t>
            </a:r>
          </a:p>
          <a:p>
            <a:r>
              <a:rPr lang="en-AU" dirty="0" smtClean="0"/>
              <a:t>Quality preschool education</a:t>
            </a:r>
          </a:p>
          <a:p>
            <a:endParaRPr lang="en-AU" dirty="0" smtClean="0"/>
          </a:p>
        </p:txBody>
      </p:sp>
      <p:sp>
        <p:nvSpPr>
          <p:cNvPr id="3" name="Date Placeholder 2"/>
          <p:cNvSpPr>
            <a:spLocks noGrp="1"/>
          </p:cNvSpPr>
          <p:nvPr>
            <p:ph type="dt" sz="half" idx="10"/>
          </p:nvPr>
        </p:nvSpPr>
        <p:spPr>
          <a:xfrm>
            <a:off x="6228184" y="6492240"/>
            <a:ext cx="1920240" cy="365760"/>
          </a:xfrm>
        </p:spPr>
        <p:txBody>
          <a:bodyPr/>
          <a:lstStyle/>
          <a:p>
            <a:fld id="{1F1F3B1B-CB37-4F40-BFDD-A855272A0DEC}" type="datetime2">
              <a:rPr lang="en-AU" smtClean="0"/>
              <a:pPr/>
              <a:t>Friday, 18 May 2018</a:t>
            </a:fld>
            <a:endParaRPr lang="en-AU" dirty="0"/>
          </a:p>
        </p:txBody>
      </p:sp>
      <p:sp>
        <p:nvSpPr>
          <p:cNvPr id="4" name="Footer Placeholder 3"/>
          <p:cNvSpPr>
            <a:spLocks noGrp="1"/>
          </p:cNvSpPr>
          <p:nvPr>
            <p:ph type="ftr" sz="quarter" idx="11"/>
          </p:nvPr>
        </p:nvSpPr>
        <p:spPr>
          <a:xfrm>
            <a:off x="4355976" y="6492875"/>
            <a:ext cx="2350681" cy="365125"/>
          </a:xfrm>
        </p:spPr>
        <p:txBody>
          <a:bodyPr/>
          <a:lstStyle/>
          <a:p>
            <a:pPr algn="l"/>
            <a:r>
              <a:rPr lang="en-AU" dirty="0" smtClean="0"/>
              <a:t>Peridot Education Pty Ltd </a:t>
            </a:r>
            <a:endParaRPr lang="en-AU" dirty="0"/>
          </a:p>
        </p:txBody>
      </p:sp>
      <p:sp>
        <p:nvSpPr>
          <p:cNvPr id="5" name="Title 4"/>
          <p:cNvSpPr>
            <a:spLocks noGrp="1"/>
          </p:cNvSpPr>
          <p:nvPr>
            <p:ph type="title"/>
          </p:nvPr>
        </p:nvSpPr>
        <p:spPr/>
        <p:txBody>
          <a:bodyPr>
            <a:normAutofit fontScale="90000"/>
          </a:bodyPr>
          <a:lstStyle/>
          <a:p>
            <a:pPr algn="ctr"/>
            <a:r>
              <a:rPr lang="en-AU" dirty="0" smtClean="0"/>
              <a:t>Quality Preschool Education in Rural and Remote Queensland</a:t>
            </a:r>
            <a:endParaRPr lang="en-AU" dirty="0"/>
          </a:p>
        </p:txBody>
      </p:sp>
      <p:pic>
        <p:nvPicPr>
          <p:cNvPr id="6" name="Content Placeholder 5" descr="Copy (2) of Peridot Logo 2.JPG"/>
          <p:cNvPicPr>
            <a:picLocks noChangeAspect="1"/>
          </p:cNvPicPr>
          <p:nvPr/>
        </p:nvPicPr>
        <p:blipFill>
          <a:blip r:embed="rId2" cstate="print"/>
          <a:stretch>
            <a:fillRect/>
          </a:stretch>
        </p:blipFill>
        <p:spPr>
          <a:xfrm>
            <a:off x="7812360" y="5790214"/>
            <a:ext cx="1331640" cy="106778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a:bodyPr>
          <a:lstStyle/>
          <a:p>
            <a:pPr marL="109728" indent="0">
              <a:buNone/>
            </a:pPr>
            <a:r>
              <a:rPr lang="en-AU" dirty="0" smtClean="0"/>
              <a:t>The </a:t>
            </a:r>
            <a:r>
              <a:rPr lang="en-AU" b="1" dirty="0"/>
              <a:t>Remote Kindergarten Pilot </a:t>
            </a:r>
            <a:r>
              <a:rPr lang="en-AU" b="1" dirty="0" smtClean="0"/>
              <a:t>(RKP) </a:t>
            </a:r>
            <a:r>
              <a:rPr lang="en-AU" dirty="0" smtClean="0"/>
              <a:t>provides </a:t>
            </a:r>
            <a:r>
              <a:rPr lang="en-AU" dirty="0"/>
              <a:t>a new delivery model for kindergarten in </a:t>
            </a:r>
            <a:r>
              <a:rPr lang="en-AU" dirty="0" smtClean="0"/>
              <a:t>Queensland. State </a:t>
            </a:r>
            <a:r>
              <a:rPr lang="en-AU" dirty="0"/>
              <a:t>schools in </a:t>
            </a:r>
            <a:r>
              <a:rPr lang="en-AU" dirty="0" smtClean="0"/>
              <a:t>eligible </a:t>
            </a:r>
            <a:r>
              <a:rPr lang="en-AU" dirty="0"/>
              <a:t>rural and remote communities </a:t>
            </a:r>
            <a:r>
              <a:rPr lang="en-AU" dirty="0" smtClean="0"/>
              <a:t>are able to express interest in offering a face-to-face </a:t>
            </a:r>
            <a:r>
              <a:rPr lang="en-AU" dirty="0"/>
              <a:t>kindergarten program as part of a composite class delivered by their existing classroom teacher with support from </a:t>
            </a:r>
            <a:r>
              <a:rPr lang="en-AU" dirty="0" smtClean="0"/>
              <a:t>an additional </a:t>
            </a:r>
            <a:r>
              <a:rPr lang="en-AU" dirty="0"/>
              <a:t>teacher aide</a:t>
            </a:r>
            <a:r>
              <a:rPr lang="en-AU" dirty="0" smtClean="0"/>
              <a:t>. </a:t>
            </a:r>
            <a:endParaRPr lang="en-AU" sz="2200" dirty="0"/>
          </a:p>
          <a:p>
            <a:pPr marL="84138" indent="0">
              <a:buNone/>
            </a:pP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The Remote Kindergarten Pilot</a:t>
            </a:r>
            <a:endParaRPr lang="en-AU"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lnSpcReduction="10000"/>
          </a:bodyPr>
          <a:lstStyle/>
          <a:p>
            <a:pPr marL="109728" indent="0">
              <a:buNone/>
            </a:pPr>
            <a:r>
              <a:rPr lang="en-AU" b="1" dirty="0" smtClean="0"/>
              <a:t>Selection priorities</a:t>
            </a:r>
          </a:p>
          <a:p>
            <a:pPr marL="109728" indent="0">
              <a:buNone/>
            </a:pPr>
            <a:r>
              <a:rPr lang="en-AU" dirty="0" smtClean="0"/>
              <a:t>Schools </a:t>
            </a:r>
            <a:r>
              <a:rPr lang="en-AU" dirty="0"/>
              <a:t>in </a:t>
            </a:r>
            <a:r>
              <a:rPr lang="en-AU" dirty="0" smtClean="0"/>
              <a:t>communities: </a:t>
            </a:r>
          </a:p>
          <a:p>
            <a:r>
              <a:rPr lang="en-AU" dirty="0" smtClean="0"/>
              <a:t>with </a:t>
            </a:r>
            <a:r>
              <a:rPr lang="en-AU" dirty="0"/>
              <a:t>higher than average Indigenous populations of four year </a:t>
            </a:r>
            <a:r>
              <a:rPr lang="en-AU" dirty="0" smtClean="0"/>
              <a:t>olds;</a:t>
            </a:r>
          </a:p>
          <a:p>
            <a:r>
              <a:rPr lang="en-AU" dirty="0" smtClean="0"/>
              <a:t>lower </a:t>
            </a:r>
            <a:r>
              <a:rPr lang="en-AU" dirty="0"/>
              <a:t>socio-economic </a:t>
            </a:r>
            <a:r>
              <a:rPr lang="en-AU" dirty="0" smtClean="0"/>
              <a:t>status; </a:t>
            </a:r>
            <a:r>
              <a:rPr lang="en-AU" dirty="0"/>
              <a:t>and </a:t>
            </a:r>
            <a:endParaRPr lang="en-AU" dirty="0" smtClean="0"/>
          </a:p>
          <a:p>
            <a:r>
              <a:rPr lang="en-AU" dirty="0" smtClean="0"/>
              <a:t>where </a:t>
            </a:r>
            <a:r>
              <a:rPr lang="en-AU" dirty="0"/>
              <a:t>access to an approved kindergarten program </a:t>
            </a:r>
            <a:r>
              <a:rPr lang="en-AU" dirty="0" smtClean="0"/>
              <a:t>is </a:t>
            </a:r>
            <a:r>
              <a:rPr lang="en-AU" dirty="0"/>
              <a:t>not available within 50km</a:t>
            </a:r>
            <a:r>
              <a:rPr lang="en-AU" dirty="0" smtClean="0"/>
              <a:t>.</a:t>
            </a:r>
          </a:p>
          <a:p>
            <a:pPr marL="109728" indent="0">
              <a:buNone/>
            </a:pPr>
            <a:r>
              <a:rPr lang="en-AU" dirty="0" smtClean="0"/>
              <a:t> </a:t>
            </a:r>
          </a:p>
          <a:p>
            <a:pPr marL="109728" indent="0">
              <a:buNone/>
            </a:pPr>
            <a:r>
              <a:rPr lang="en-AU" dirty="0" smtClean="0"/>
              <a:t>2016: 11 schools, 35 children</a:t>
            </a:r>
          </a:p>
          <a:p>
            <a:pPr marL="109728" indent="0">
              <a:buNone/>
            </a:pPr>
            <a:r>
              <a:rPr lang="en-AU" dirty="0" smtClean="0"/>
              <a:t>2017, 2018: 38 schools (not all currently with kindergarten children), 108 children in 2017.</a:t>
            </a:r>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Remote Kindergarten Pilot</a:t>
            </a:r>
            <a:endParaRPr lang="en-AU" sz="3600" dirty="0"/>
          </a:p>
        </p:txBody>
      </p:sp>
    </p:spTree>
    <p:extLst>
      <p:ext uri="{BB962C8B-B14F-4D97-AF65-F5344CB8AC3E}">
        <p14:creationId xmlns:p14="http://schemas.microsoft.com/office/powerpoint/2010/main" val="2486295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18" y="615996"/>
            <a:ext cx="6127498" cy="744971"/>
          </a:xfrm>
        </p:spPr>
        <p:txBody>
          <a:bodyPr>
            <a:normAutofit fontScale="90000"/>
          </a:bodyPr>
          <a:lstStyle/>
          <a:p>
            <a:r>
              <a:rPr lang="en-AU" sz="3600" dirty="0" smtClean="0"/>
              <a:t>Resourcing for RKP in 2017</a:t>
            </a:r>
            <a:endParaRPr lang="en-AU" sz="3600" dirty="0"/>
          </a:p>
        </p:txBody>
      </p:sp>
      <p:sp>
        <p:nvSpPr>
          <p:cNvPr id="3" name="Content Placeholder 2"/>
          <p:cNvSpPr>
            <a:spLocks noGrp="1"/>
          </p:cNvSpPr>
          <p:nvPr>
            <p:ph idx="1"/>
          </p:nvPr>
        </p:nvSpPr>
        <p:spPr>
          <a:xfrm>
            <a:off x="179512" y="1484784"/>
            <a:ext cx="8856984" cy="4968552"/>
          </a:xfrm>
        </p:spPr>
        <p:txBody>
          <a:bodyPr/>
          <a:lstStyle/>
          <a:p>
            <a:r>
              <a:rPr lang="en-AU" sz="2000" dirty="0" smtClean="0"/>
              <a:t>Resourcing for the Pilot provided in addition to normal state school funding arrangements </a:t>
            </a:r>
          </a:p>
          <a:p>
            <a:r>
              <a:rPr lang="en-AU" sz="2000" dirty="0" smtClean="0"/>
              <a:t>20 </a:t>
            </a:r>
            <a:r>
              <a:rPr lang="en-AU" sz="2000" dirty="0"/>
              <a:t>hours per week extra </a:t>
            </a:r>
            <a:r>
              <a:rPr lang="en-AU" sz="2000" dirty="0" smtClean="0"/>
              <a:t>dedicated teacher </a:t>
            </a:r>
            <a:r>
              <a:rPr lang="en-AU" sz="2000" dirty="0"/>
              <a:t>aide </a:t>
            </a:r>
            <a:r>
              <a:rPr lang="en-AU" sz="2000" dirty="0" smtClean="0"/>
              <a:t>hours per school to meet supervision requirement and support  delivery of the program;</a:t>
            </a:r>
          </a:p>
          <a:p>
            <a:r>
              <a:rPr lang="en-AU" sz="2000" dirty="0" smtClean="0"/>
              <a:t>Establishment and consumables grants; </a:t>
            </a:r>
          </a:p>
          <a:p>
            <a:r>
              <a:rPr lang="en-AU" sz="2000" dirty="0" smtClean="0"/>
              <a:t>Infrastructure and </a:t>
            </a:r>
            <a:r>
              <a:rPr lang="en-AU" sz="2000" dirty="0"/>
              <a:t>facility </a:t>
            </a:r>
            <a:r>
              <a:rPr lang="en-AU" sz="2000" dirty="0" smtClean="0"/>
              <a:t>minor works / upgrades to </a:t>
            </a:r>
            <a:r>
              <a:rPr lang="en-AU" sz="2000" dirty="0"/>
              <a:t>ensure the safety and wellbeing of </a:t>
            </a:r>
            <a:r>
              <a:rPr lang="en-AU" sz="2000" dirty="0" smtClean="0"/>
              <a:t>children;</a:t>
            </a:r>
            <a:endParaRPr lang="en-AU" sz="2000" dirty="0"/>
          </a:p>
          <a:p>
            <a:r>
              <a:rPr lang="en-AU" sz="2000" dirty="0" smtClean="0"/>
              <a:t>Access to a qualified early childhood mentor teacher from School of Distance Education and other resources and support to assist with the integration of kindergarten children in a composite class setting; and</a:t>
            </a:r>
          </a:p>
          <a:p>
            <a:r>
              <a:rPr lang="en-AU" sz="2000" dirty="0"/>
              <a:t>Enhanced and targeted professional </a:t>
            </a:r>
            <a:r>
              <a:rPr lang="en-AU" sz="2000" dirty="0" smtClean="0"/>
              <a:t>development/training.</a:t>
            </a:r>
          </a:p>
          <a:p>
            <a:endParaRPr lang="en-AU" sz="1800" dirty="0"/>
          </a:p>
          <a:p>
            <a:pPr marL="0" indent="0">
              <a:buNone/>
            </a:pPr>
            <a:endParaRPr lang="en-AU" dirty="0"/>
          </a:p>
        </p:txBody>
      </p:sp>
    </p:spTree>
    <p:extLst>
      <p:ext uri="{BB962C8B-B14F-4D97-AF65-F5344CB8AC3E}">
        <p14:creationId xmlns:p14="http://schemas.microsoft.com/office/powerpoint/2010/main" val="2577927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18" y="615996"/>
            <a:ext cx="6127498" cy="744971"/>
          </a:xfrm>
        </p:spPr>
        <p:txBody>
          <a:bodyPr>
            <a:normAutofit fontScale="90000"/>
          </a:bodyPr>
          <a:lstStyle/>
          <a:p>
            <a:r>
              <a:rPr lang="en-AU" sz="3600" dirty="0" smtClean="0"/>
              <a:t>Resourcing for RKP in 2018</a:t>
            </a:r>
            <a:endParaRPr lang="en-AU" sz="3600" dirty="0"/>
          </a:p>
        </p:txBody>
      </p:sp>
      <p:sp>
        <p:nvSpPr>
          <p:cNvPr id="3" name="Content Placeholder 2"/>
          <p:cNvSpPr>
            <a:spLocks noGrp="1"/>
          </p:cNvSpPr>
          <p:nvPr>
            <p:ph idx="1"/>
          </p:nvPr>
        </p:nvSpPr>
        <p:spPr>
          <a:xfrm>
            <a:off x="179512" y="1484784"/>
            <a:ext cx="8856984" cy="4968552"/>
          </a:xfrm>
        </p:spPr>
        <p:txBody>
          <a:bodyPr/>
          <a:lstStyle/>
          <a:p>
            <a:pPr marL="0" indent="0">
              <a:buNone/>
            </a:pPr>
            <a:r>
              <a:rPr lang="en-AU" sz="2400" dirty="0" smtClean="0"/>
              <a:t>Major changes in resourcing include moves away from support from the eKindy Queensland staff and materials towards increased regional support, including early years coaches, and greater emphasis of the central role of the QKLG in planning and implementing curriculum.</a:t>
            </a:r>
          </a:p>
          <a:p>
            <a:endParaRPr lang="en-AU" sz="1800" dirty="0"/>
          </a:p>
          <a:p>
            <a:pPr marL="0" indent="0">
              <a:buNone/>
            </a:pPr>
            <a:endParaRPr lang="en-AU" dirty="0"/>
          </a:p>
        </p:txBody>
      </p:sp>
    </p:spTree>
    <p:extLst>
      <p:ext uri="{BB962C8B-B14F-4D97-AF65-F5344CB8AC3E}">
        <p14:creationId xmlns:p14="http://schemas.microsoft.com/office/powerpoint/2010/main" val="2577927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355922"/>
            <a:ext cx="2448272" cy="6524863"/>
          </a:xfrm>
          <a:prstGeom prst="rect">
            <a:avLst/>
          </a:prstGeom>
          <a:noFill/>
        </p:spPr>
        <p:txBody>
          <a:bodyPr wrap="square" rtlCol="0">
            <a:spAutoFit/>
          </a:bodyPr>
          <a:lstStyle/>
          <a:p>
            <a:pPr defTabSz="457200" fontAlgn="base">
              <a:spcBef>
                <a:spcPct val="0"/>
              </a:spcBef>
              <a:spcAft>
                <a:spcPct val="0"/>
              </a:spcAft>
            </a:pPr>
            <a:endParaRPr lang="en-AU" sz="950" b="1" dirty="0">
              <a:solidFill>
                <a:prstClr val="black"/>
              </a:solidFill>
              <a:ea typeface="ＭＳ Ｐゴシック" pitchFamily="34" charset="-128"/>
            </a:endParaRPr>
          </a:p>
          <a:p>
            <a:pPr defTabSz="457200" fontAlgn="base">
              <a:spcBef>
                <a:spcPct val="0"/>
              </a:spcBef>
              <a:spcAft>
                <a:spcPct val="0"/>
              </a:spcAft>
            </a:pPr>
            <a:r>
              <a:rPr lang="en-AU" sz="900" b="1" dirty="0">
                <a:solidFill>
                  <a:prstClr val="black"/>
                </a:solidFill>
                <a:ea typeface="ＭＳ Ｐゴシック" pitchFamily="34" charset="-128"/>
              </a:rPr>
              <a:t>Far North Qld Region</a:t>
            </a:r>
          </a:p>
          <a:p>
            <a:pPr defTabSz="457200" fontAlgn="base">
              <a:spcBef>
                <a:spcPct val="0"/>
              </a:spcBef>
              <a:spcAft>
                <a:spcPct val="0"/>
              </a:spcAft>
            </a:pPr>
            <a:r>
              <a:rPr lang="en-AU" sz="900" dirty="0">
                <a:solidFill>
                  <a:prstClr val="black"/>
                </a:solidFill>
                <a:ea typeface="ＭＳ Ｐゴシック" pitchFamily="34" charset="-128"/>
              </a:rPr>
              <a:t>Alexandra Bay State School</a:t>
            </a:r>
          </a:p>
          <a:p>
            <a:pPr defTabSz="457200" fontAlgn="base">
              <a:spcBef>
                <a:spcPct val="0"/>
              </a:spcBef>
              <a:spcAft>
                <a:spcPct val="0"/>
              </a:spcAft>
            </a:pPr>
            <a:r>
              <a:rPr lang="en-AU" sz="900" dirty="0">
                <a:solidFill>
                  <a:prstClr val="black"/>
                </a:solidFill>
                <a:ea typeface="ＭＳ Ｐゴシック" pitchFamily="34" charset="-128"/>
              </a:rPr>
              <a:t>Croydon State School</a:t>
            </a:r>
          </a:p>
          <a:p>
            <a:pPr defTabSz="457200" fontAlgn="base">
              <a:spcBef>
                <a:spcPct val="0"/>
              </a:spcBef>
              <a:spcAft>
                <a:spcPct val="0"/>
              </a:spcAft>
            </a:pPr>
            <a:r>
              <a:rPr lang="en-AU" sz="900" dirty="0">
                <a:solidFill>
                  <a:prstClr val="black"/>
                </a:solidFill>
                <a:ea typeface="ＭＳ Ｐゴシック" pitchFamily="34" charset="-128"/>
              </a:rPr>
              <a:t>Forsayth State School</a:t>
            </a:r>
          </a:p>
          <a:p>
            <a:pPr defTabSz="457200" fontAlgn="base">
              <a:spcBef>
                <a:spcPct val="0"/>
              </a:spcBef>
              <a:spcAft>
                <a:spcPct val="0"/>
              </a:spcAft>
            </a:pPr>
            <a:r>
              <a:rPr lang="en-AU" sz="900" dirty="0">
                <a:solidFill>
                  <a:prstClr val="black"/>
                </a:solidFill>
                <a:ea typeface="ＭＳ Ｐゴシック" pitchFamily="34" charset="-128"/>
              </a:rPr>
              <a:t>Georgetown State School</a:t>
            </a:r>
          </a:p>
          <a:p>
            <a:pPr defTabSz="457200" fontAlgn="base">
              <a:spcBef>
                <a:spcPct val="0"/>
              </a:spcBef>
              <a:spcAft>
                <a:spcPct val="0"/>
              </a:spcAft>
            </a:pPr>
            <a:r>
              <a:rPr lang="en-AU" sz="900" dirty="0">
                <a:solidFill>
                  <a:prstClr val="black"/>
                </a:solidFill>
                <a:ea typeface="ＭＳ Ｐゴシック" pitchFamily="34" charset="-128"/>
              </a:rPr>
              <a:t>Lakeland State School</a:t>
            </a:r>
          </a:p>
          <a:p>
            <a:pPr defTabSz="457200" fontAlgn="base">
              <a:spcBef>
                <a:spcPct val="0"/>
              </a:spcBef>
              <a:spcAft>
                <a:spcPct val="0"/>
              </a:spcAft>
            </a:pPr>
            <a:r>
              <a:rPr lang="en-AU" sz="900" dirty="0">
                <a:solidFill>
                  <a:prstClr val="black"/>
                </a:solidFill>
                <a:ea typeface="ＭＳ Ｐゴシック" pitchFamily="34" charset="-128"/>
              </a:rPr>
              <a:t>Laura State School</a:t>
            </a:r>
          </a:p>
          <a:p>
            <a:pPr defTabSz="457200" fontAlgn="base">
              <a:spcBef>
                <a:spcPct val="0"/>
              </a:spcBef>
              <a:spcAft>
                <a:spcPct val="0"/>
              </a:spcAft>
            </a:pPr>
            <a:r>
              <a:rPr lang="en-AU" sz="900" dirty="0">
                <a:solidFill>
                  <a:prstClr val="black"/>
                </a:solidFill>
                <a:ea typeface="ＭＳ Ｐゴシック" pitchFamily="34" charset="-128"/>
              </a:rPr>
              <a:t>Mount Surprise State School</a:t>
            </a:r>
          </a:p>
          <a:p>
            <a:pPr defTabSz="457200" fontAlgn="base">
              <a:spcBef>
                <a:spcPts val="300"/>
              </a:spcBef>
              <a:spcAft>
                <a:spcPct val="0"/>
              </a:spcAft>
            </a:pPr>
            <a:r>
              <a:rPr lang="en-AU" sz="900" b="1" dirty="0">
                <a:solidFill>
                  <a:prstClr val="black"/>
                </a:solidFill>
                <a:ea typeface="ＭＳ Ｐゴシック" pitchFamily="34" charset="-128"/>
              </a:rPr>
              <a:t>North Qld Region</a:t>
            </a:r>
          </a:p>
          <a:p>
            <a:pPr defTabSz="457200" fontAlgn="base">
              <a:spcBef>
                <a:spcPct val="0"/>
              </a:spcBef>
              <a:spcAft>
                <a:spcPct val="0"/>
              </a:spcAft>
            </a:pPr>
            <a:r>
              <a:rPr lang="en-AU" sz="900" dirty="0">
                <a:solidFill>
                  <a:prstClr val="black"/>
                </a:solidFill>
                <a:ea typeface="ＭＳ Ｐゴシック" pitchFamily="34" charset="-128"/>
              </a:rPr>
              <a:t>Boulia State School #</a:t>
            </a:r>
          </a:p>
          <a:p>
            <a:pPr defTabSz="457200" fontAlgn="base">
              <a:spcBef>
                <a:spcPct val="0"/>
              </a:spcBef>
              <a:spcAft>
                <a:spcPct val="0"/>
              </a:spcAft>
            </a:pPr>
            <a:r>
              <a:rPr lang="en-AU" sz="900" dirty="0" smtClean="0">
                <a:solidFill>
                  <a:prstClr val="black"/>
                </a:solidFill>
                <a:ea typeface="ＭＳ Ｐゴシック" pitchFamily="34" charset="-128"/>
              </a:rPr>
              <a:t>Cameron </a:t>
            </a:r>
            <a:r>
              <a:rPr lang="en-AU" sz="900" dirty="0">
                <a:solidFill>
                  <a:prstClr val="black"/>
                </a:solidFill>
                <a:ea typeface="ＭＳ Ｐゴシック" pitchFamily="34" charset="-128"/>
              </a:rPr>
              <a:t>Downs State School</a:t>
            </a:r>
          </a:p>
          <a:p>
            <a:pPr defTabSz="457200" fontAlgn="base">
              <a:spcBef>
                <a:spcPct val="0"/>
              </a:spcBef>
              <a:spcAft>
                <a:spcPct val="0"/>
              </a:spcAft>
            </a:pPr>
            <a:r>
              <a:rPr lang="en-AU" sz="900" dirty="0">
                <a:solidFill>
                  <a:prstClr val="black"/>
                </a:solidFill>
                <a:ea typeface="ＭＳ Ｐゴシック" pitchFamily="34" charset="-128"/>
              </a:rPr>
              <a:t>Camooweal State School</a:t>
            </a:r>
          </a:p>
          <a:p>
            <a:pPr defTabSz="457200" fontAlgn="base">
              <a:spcBef>
                <a:spcPct val="0"/>
              </a:spcBef>
              <a:spcAft>
                <a:spcPct val="0"/>
              </a:spcAft>
            </a:pPr>
            <a:r>
              <a:rPr lang="en-AU" sz="900" dirty="0">
                <a:solidFill>
                  <a:prstClr val="black"/>
                </a:solidFill>
                <a:ea typeface="ＭＳ Ｐゴシック" pitchFamily="34" charset="-128"/>
              </a:rPr>
              <a:t>Dajarra State School</a:t>
            </a:r>
          </a:p>
          <a:p>
            <a:pPr defTabSz="457200" fontAlgn="base">
              <a:spcBef>
                <a:spcPct val="0"/>
              </a:spcBef>
              <a:spcAft>
                <a:spcPct val="0"/>
              </a:spcAft>
            </a:pPr>
            <a:r>
              <a:rPr lang="en-AU" sz="900" dirty="0">
                <a:solidFill>
                  <a:prstClr val="black"/>
                </a:solidFill>
                <a:ea typeface="ＭＳ Ｐゴシック" pitchFamily="34" charset="-128"/>
              </a:rPr>
              <a:t>Greenvale State </a:t>
            </a:r>
            <a:r>
              <a:rPr lang="en-AU" sz="900" dirty="0" smtClean="0">
                <a:solidFill>
                  <a:prstClr val="black"/>
                </a:solidFill>
                <a:ea typeface="ＭＳ Ｐゴシック" pitchFamily="34" charset="-128"/>
              </a:rPr>
              <a:t>School #</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Homestead State School</a:t>
            </a:r>
          </a:p>
          <a:p>
            <a:pPr defTabSz="457200" fontAlgn="base">
              <a:spcBef>
                <a:spcPct val="0"/>
              </a:spcBef>
              <a:spcAft>
                <a:spcPct val="0"/>
              </a:spcAft>
            </a:pPr>
            <a:r>
              <a:rPr lang="en-AU" sz="900" dirty="0">
                <a:solidFill>
                  <a:prstClr val="black"/>
                </a:solidFill>
                <a:ea typeface="ＭＳ Ｐゴシック" pitchFamily="34" charset="-128"/>
              </a:rPr>
              <a:t>Millaroo State School</a:t>
            </a:r>
          </a:p>
          <a:p>
            <a:pPr defTabSz="457200" fontAlgn="base">
              <a:spcBef>
                <a:spcPct val="0"/>
              </a:spcBef>
              <a:spcAft>
                <a:spcPct val="0"/>
              </a:spcAft>
            </a:pPr>
            <a:r>
              <a:rPr lang="en-AU" sz="900" dirty="0">
                <a:solidFill>
                  <a:prstClr val="black"/>
                </a:solidFill>
                <a:ea typeface="ＭＳ Ｐゴシック" pitchFamily="34" charset="-128"/>
              </a:rPr>
              <a:t>Mount Fox State </a:t>
            </a:r>
            <a:r>
              <a:rPr lang="en-AU" sz="900" dirty="0" smtClean="0">
                <a:solidFill>
                  <a:prstClr val="black"/>
                </a:solidFill>
                <a:ea typeface="ＭＳ Ｐゴシック" pitchFamily="34" charset="-128"/>
              </a:rPr>
              <a:t>School*</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Pentland State School #</a:t>
            </a:r>
          </a:p>
          <a:p>
            <a:pPr defTabSz="457200" fontAlgn="base">
              <a:spcBef>
                <a:spcPct val="0"/>
              </a:spcBef>
              <a:spcAft>
                <a:spcPct val="0"/>
              </a:spcAft>
            </a:pPr>
            <a:r>
              <a:rPr lang="en-AU" sz="900" dirty="0" smtClean="0">
                <a:solidFill>
                  <a:prstClr val="black"/>
                </a:solidFill>
                <a:ea typeface="ＭＳ Ｐゴシック" pitchFamily="34" charset="-128"/>
              </a:rPr>
              <a:t>Ravenswood </a:t>
            </a:r>
            <a:r>
              <a:rPr lang="en-AU" sz="900" dirty="0">
                <a:solidFill>
                  <a:prstClr val="black"/>
                </a:solidFill>
                <a:ea typeface="ＭＳ Ｐゴシック" pitchFamily="34" charset="-128"/>
              </a:rPr>
              <a:t>State School</a:t>
            </a:r>
          </a:p>
          <a:p>
            <a:pPr defTabSz="457200" fontAlgn="base">
              <a:spcBef>
                <a:spcPct val="0"/>
              </a:spcBef>
              <a:spcAft>
                <a:spcPct val="0"/>
              </a:spcAft>
            </a:pPr>
            <a:r>
              <a:rPr lang="en-AU" sz="900" dirty="0">
                <a:solidFill>
                  <a:prstClr val="black"/>
                </a:solidFill>
                <a:ea typeface="ＭＳ Ｐゴシック" pitchFamily="34" charset="-128"/>
              </a:rPr>
              <a:t>Urandangi State </a:t>
            </a:r>
            <a:r>
              <a:rPr lang="en-AU" sz="900" dirty="0" smtClean="0">
                <a:solidFill>
                  <a:prstClr val="black"/>
                </a:solidFill>
                <a:ea typeface="ＭＳ Ｐゴシック" pitchFamily="34" charset="-128"/>
              </a:rPr>
              <a:t>School*</a:t>
            </a:r>
            <a:endParaRPr lang="en-AU" sz="900" dirty="0">
              <a:solidFill>
                <a:prstClr val="black"/>
              </a:solidFill>
              <a:ea typeface="ＭＳ Ｐゴシック" pitchFamily="34" charset="-128"/>
            </a:endParaRPr>
          </a:p>
          <a:p>
            <a:pPr defTabSz="457200" fontAlgn="base">
              <a:spcBef>
                <a:spcPts val="300"/>
              </a:spcBef>
              <a:spcAft>
                <a:spcPct val="0"/>
              </a:spcAft>
            </a:pPr>
            <a:r>
              <a:rPr lang="en-AU" sz="900" b="1" dirty="0">
                <a:solidFill>
                  <a:prstClr val="black"/>
                </a:solidFill>
                <a:ea typeface="ＭＳ Ｐゴシック" pitchFamily="34" charset="-128"/>
              </a:rPr>
              <a:t>Central Qld Region</a:t>
            </a:r>
          </a:p>
          <a:p>
            <a:pPr defTabSz="457200" fontAlgn="base">
              <a:spcBef>
                <a:spcPct val="0"/>
              </a:spcBef>
              <a:spcAft>
                <a:spcPct val="0"/>
              </a:spcAft>
            </a:pPr>
            <a:r>
              <a:rPr lang="en-AU" sz="900" dirty="0">
                <a:solidFill>
                  <a:prstClr val="black"/>
                </a:solidFill>
                <a:ea typeface="ＭＳ Ｐゴシック" pitchFamily="34" charset="-128"/>
              </a:rPr>
              <a:t>Aramac State </a:t>
            </a:r>
            <a:r>
              <a:rPr lang="en-AU" sz="900" dirty="0" smtClean="0">
                <a:solidFill>
                  <a:prstClr val="black"/>
                </a:solidFill>
                <a:ea typeface="ＭＳ Ｐゴシック" pitchFamily="34" charset="-128"/>
              </a:rPr>
              <a:t>School #</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Bedourie State </a:t>
            </a:r>
            <a:r>
              <a:rPr lang="en-AU" sz="900" dirty="0" smtClean="0">
                <a:solidFill>
                  <a:prstClr val="black"/>
                </a:solidFill>
                <a:ea typeface="ＭＳ Ｐゴシック" pitchFamily="34" charset="-128"/>
              </a:rPr>
              <a:t>School* #</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Birdsville State </a:t>
            </a:r>
            <a:r>
              <a:rPr lang="en-AU" sz="900" dirty="0" smtClean="0">
                <a:solidFill>
                  <a:prstClr val="black"/>
                </a:solidFill>
                <a:ea typeface="ＭＳ Ｐゴシック" pitchFamily="34" charset="-128"/>
              </a:rPr>
              <a:t>School #</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smtClean="0">
                <a:solidFill>
                  <a:prstClr val="black"/>
                </a:solidFill>
                <a:ea typeface="ＭＳ Ｐゴシック" pitchFamily="34" charset="-128"/>
              </a:rPr>
              <a:t>Dingo </a:t>
            </a:r>
            <a:r>
              <a:rPr lang="en-AU" sz="900" dirty="0">
                <a:solidFill>
                  <a:prstClr val="black"/>
                </a:solidFill>
                <a:ea typeface="ＭＳ Ｐゴシック" pitchFamily="34" charset="-128"/>
              </a:rPr>
              <a:t>State </a:t>
            </a:r>
            <a:r>
              <a:rPr lang="en-AU" sz="900" dirty="0" smtClean="0">
                <a:solidFill>
                  <a:prstClr val="black"/>
                </a:solidFill>
                <a:ea typeface="ＭＳ Ｐゴシック" pitchFamily="34" charset="-128"/>
              </a:rPr>
              <a:t>School #</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Jundah State School</a:t>
            </a:r>
          </a:p>
          <a:p>
            <a:pPr defTabSz="457200" fontAlgn="base">
              <a:spcBef>
                <a:spcPct val="0"/>
              </a:spcBef>
              <a:spcAft>
                <a:spcPct val="0"/>
              </a:spcAft>
            </a:pPr>
            <a:r>
              <a:rPr lang="en-AU" sz="900" dirty="0">
                <a:solidFill>
                  <a:prstClr val="black"/>
                </a:solidFill>
                <a:ea typeface="ＭＳ Ｐゴシック" pitchFamily="34" charset="-128"/>
              </a:rPr>
              <a:t>Marlborough State School</a:t>
            </a:r>
          </a:p>
          <a:p>
            <a:pPr defTabSz="457200" fontAlgn="base">
              <a:spcBef>
                <a:spcPct val="0"/>
              </a:spcBef>
              <a:spcAft>
                <a:spcPct val="0"/>
              </a:spcAft>
            </a:pPr>
            <a:r>
              <a:rPr lang="en-AU" sz="900" dirty="0" smtClean="0">
                <a:solidFill>
                  <a:prstClr val="black"/>
                </a:solidFill>
                <a:ea typeface="ＭＳ Ｐゴシック" pitchFamily="34" charset="-128"/>
              </a:rPr>
              <a:t>Mount </a:t>
            </a:r>
            <a:r>
              <a:rPr lang="en-AU" sz="900" dirty="0">
                <a:solidFill>
                  <a:prstClr val="black"/>
                </a:solidFill>
                <a:ea typeface="ＭＳ Ｐゴシック" pitchFamily="34" charset="-128"/>
              </a:rPr>
              <a:t>Perry State School</a:t>
            </a:r>
          </a:p>
          <a:p>
            <a:pPr defTabSz="457200" fontAlgn="base">
              <a:spcBef>
                <a:spcPct val="0"/>
              </a:spcBef>
              <a:spcAft>
                <a:spcPct val="0"/>
              </a:spcAft>
            </a:pPr>
            <a:r>
              <a:rPr lang="en-AU" sz="900" dirty="0">
                <a:solidFill>
                  <a:prstClr val="black"/>
                </a:solidFill>
                <a:ea typeface="ＭＳ Ｐゴシック" pitchFamily="34" charset="-128"/>
              </a:rPr>
              <a:t>Muttaburra State </a:t>
            </a:r>
            <a:r>
              <a:rPr lang="en-AU" sz="900" dirty="0" smtClean="0">
                <a:solidFill>
                  <a:prstClr val="black"/>
                </a:solidFill>
                <a:ea typeface="ＭＳ Ｐゴシック" pitchFamily="34" charset="-128"/>
              </a:rPr>
              <a:t>School #</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smtClean="0">
                <a:solidFill>
                  <a:prstClr val="black"/>
                </a:solidFill>
                <a:ea typeface="ＭＳ Ｐゴシック" pitchFamily="34" charset="-128"/>
              </a:rPr>
              <a:t>Stonehenge </a:t>
            </a:r>
            <a:r>
              <a:rPr lang="en-AU" sz="900" dirty="0">
                <a:solidFill>
                  <a:prstClr val="black"/>
                </a:solidFill>
                <a:ea typeface="ＭＳ Ｐゴシック" pitchFamily="34" charset="-128"/>
              </a:rPr>
              <a:t>State </a:t>
            </a:r>
            <a:r>
              <a:rPr lang="en-AU" sz="900" dirty="0" smtClean="0">
                <a:solidFill>
                  <a:prstClr val="black"/>
                </a:solidFill>
                <a:ea typeface="ＭＳ Ｐゴシック" pitchFamily="34" charset="-128"/>
              </a:rPr>
              <a:t>School*</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Valkyrie State </a:t>
            </a:r>
            <a:r>
              <a:rPr lang="en-AU" sz="900" dirty="0" smtClean="0">
                <a:solidFill>
                  <a:prstClr val="black"/>
                </a:solidFill>
                <a:ea typeface="ＭＳ Ｐゴシック" pitchFamily="34" charset="-128"/>
              </a:rPr>
              <a:t>School #</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Windorah State School</a:t>
            </a:r>
          </a:p>
          <a:p>
            <a:pPr defTabSz="457200" fontAlgn="base">
              <a:spcBef>
                <a:spcPts val="300"/>
              </a:spcBef>
              <a:spcAft>
                <a:spcPct val="0"/>
              </a:spcAft>
            </a:pPr>
            <a:r>
              <a:rPr lang="en-AU" sz="900" b="1" dirty="0">
                <a:solidFill>
                  <a:prstClr val="black"/>
                </a:solidFill>
                <a:ea typeface="ＭＳ Ｐゴシック" pitchFamily="34" charset="-128"/>
              </a:rPr>
              <a:t>North Coast Region</a:t>
            </a:r>
          </a:p>
          <a:p>
            <a:pPr defTabSz="457200" fontAlgn="base">
              <a:spcBef>
                <a:spcPct val="0"/>
              </a:spcBef>
              <a:spcAft>
                <a:spcPct val="0"/>
              </a:spcAft>
            </a:pPr>
            <a:r>
              <a:rPr lang="en-AU" sz="900" dirty="0">
                <a:solidFill>
                  <a:prstClr val="black"/>
                </a:solidFill>
                <a:ea typeface="ＭＳ Ｐゴシック" pitchFamily="34" charset="-128"/>
              </a:rPr>
              <a:t>Winfield State </a:t>
            </a:r>
            <a:r>
              <a:rPr lang="en-AU" sz="900" dirty="0" smtClean="0">
                <a:solidFill>
                  <a:prstClr val="black"/>
                </a:solidFill>
                <a:ea typeface="ＭＳ Ｐゴシック" pitchFamily="34" charset="-128"/>
              </a:rPr>
              <a:t>School*</a:t>
            </a:r>
            <a:endParaRPr lang="en-AU" sz="900" dirty="0">
              <a:solidFill>
                <a:prstClr val="black"/>
              </a:solidFill>
              <a:ea typeface="ＭＳ Ｐゴシック" pitchFamily="34" charset="-128"/>
            </a:endParaRPr>
          </a:p>
          <a:p>
            <a:pPr defTabSz="457200" fontAlgn="base">
              <a:spcBef>
                <a:spcPts val="300"/>
              </a:spcBef>
              <a:spcAft>
                <a:spcPct val="0"/>
              </a:spcAft>
            </a:pPr>
            <a:r>
              <a:rPr lang="en-AU" sz="900" b="1" dirty="0">
                <a:solidFill>
                  <a:prstClr val="black"/>
                </a:solidFill>
                <a:ea typeface="ＭＳ Ｐゴシック" pitchFamily="34" charset="-128"/>
              </a:rPr>
              <a:t>Darling Downs South West Region</a:t>
            </a:r>
          </a:p>
          <a:p>
            <a:pPr defTabSz="457200" fontAlgn="base">
              <a:spcBef>
                <a:spcPct val="0"/>
              </a:spcBef>
              <a:spcAft>
                <a:spcPct val="0"/>
              </a:spcAft>
            </a:pPr>
            <a:r>
              <a:rPr lang="en-AU" sz="900" dirty="0">
                <a:solidFill>
                  <a:prstClr val="black"/>
                </a:solidFill>
                <a:ea typeface="ＭＳ Ｐゴシック" pitchFamily="34" charset="-128"/>
              </a:rPr>
              <a:t>Augathella State </a:t>
            </a:r>
            <a:r>
              <a:rPr lang="en-AU" sz="900" dirty="0" smtClean="0">
                <a:solidFill>
                  <a:prstClr val="black"/>
                </a:solidFill>
                <a:ea typeface="ＭＳ Ｐゴシック" pitchFamily="34" charset="-128"/>
              </a:rPr>
              <a:t>School #</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Durong South State School</a:t>
            </a:r>
          </a:p>
          <a:p>
            <a:pPr defTabSz="457200" fontAlgn="base">
              <a:spcBef>
                <a:spcPct val="0"/>
              </a:spcBef>
              <a:spcAft>
                <a:spcPct val="0"/>
              </a:spcAft>
            </a:pPr>
            <a:r>
              <a:rPr lang="en-AU" sz="900" dirty="0">
                <a:solidFill>
                  <a:prstClr val="black"/>
                </a:solidFill>
                <a:ea typeface="ＭＳ Ｐゴシック" pitchFamily="34" charset="-128"/>
              </a:rPr>
              <a:t>Eromanga State </a:t>
            </a:r>
            <a:r>
              <a:rPr lang="en-AU" sz="900" dirty="0" smtClean="0">
                <a:solidFill>
                  <a:prstClr val="black"/>
                </a:solidFill>
                <a:ea typeface="ＭＳ Ｐゴシック" pitchFamily="34" charset="-128"/>
              </a:rPr>
              <a:t>School*</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Eulo State School</a:t>
            </a:r>
          </a:p>
          <a:p>
            <a:pPr defTabSz="457200" fontAlgn="base">
              <a:spcBef>
                <a:spcPct val="0"/>
              </a:spcBef>
              <a:spcAft>
                <a:spcPct val="0"/>
              </a:spcAft>
            </a:pPr>
            <a:r>
              <a:rPr lang="en-AU" sz="900" dirty="0" smtClean="0">
                <a:solidFill>
                  <a:prstClr val="black"/>
                </a:solidFill>
                <a:ea typeface="ＭＳ Ｐゴシック" pitchFamily="34" charset="-128"/>
              </a:rPr>
              <a:t>Moonie </a:t>
            </a:r>
            <a:r>
              <a:rPr lang="en-AU" sz="900" dirty="0">
                <a:solidFill>
                  <a:prstClr val="black"/>
                </a:solidFill>
                <a:ea typeface="ＭＳ Ｐゴシック" pitchFamily="34" charset="-128"/>
              </a:rPr>
              <a:t>State School</a:t>
            </a:r>
          </a:p>
          <a:p>
            <a:pPr defTabSz="457200" fontAlgn="base">
              <a:spcBef>
                <a:spcPct val="0"/>
              </a:spcBef>
              <a:spcAft>
                <a:spcPct val="0"/>
              </a:spcAft>
            </a:pPr>
            <a:r>
              <a:rPr lang="en-AU" sz="900" dirty="0">
                <a:solidFill>
                  <a:prstClr val="black"/>
                </a:solidFill>
                <a:ea typeface="ＭＳ Ｐゴシック" pitchFamily="34" charset="-128"/>
              </a:rPr>
              <a:t>Thargomindah State </a:t>
            </a:r>
            <a:r>
              <a:rPr lang="en-AU" sz="900" dirty="0" smtClean="0">
                <a:solidFill>
                  <a:prstClr val="black"/>
                </a:solidFill>
                <a:ea typeface="ＭＳ Ｐゴシック" pitchFamily="34" charset="-128"/>
              </a:rPr>
              <a:t>School #</a:t>
            </a:r>
            <a:endParaRPr lang="en-AU" sz="900" dirty="0">
              <a:solidFill>
                <a:prstClr val="black"/>
              </a:solidFill>
              <a:ea typeface="ＭＳ Ｐゴシック" pitchFamily="34" charset="-128"/>
            </a:endParaRPr>
          </a:p>
          <a:p>
            <a:pPr defTabSz="457200" fontAlgn="base">
              <a:spcBef>
                <a:spcPct val="0"/>
              </a:spcBef>
              <a:spcAft>
                <a:spcPct val="0"/>
              </a:spcAft>
            </a:pPr>
            <a:r>
              <a:rPr lang="en-AU" sz="900" dirty="0">
                <a:solidFill>
                  <a:prstClr val="black"/>
                </a:solidFill>
                <a:ea typeface="ＭＳ Ｐゴシック" pitchFamily="34" charset="-128"/>
              </a:rPr>
              <a:t>Wyandra State School</a:t>
            </a:r>
          </a:p>
          <a:p>
            <a:pPr defTabSz="457200" fontAlgn="base">
              <a:spcBef>
                <a:spcPct val="0"/>
              </a:spcBef>
              <a:spcAft>
                <a:spcPct val="0"/>
              </a:spcAft>
            </a:pPr>
            <a:r>
              <a:rPr lang="en-AU" sz="900" dirty="0">
                <a:solidFill>
                  <a:prstClr val="black"/>
                </a:solidFill>
                <a:ea typeface="ＭＳ Ｐゴシック" pitchFamily="34" charset="-128"/>
              </a:rPr>
              <a:t>Yowah State </a:t>
            </a:r>
            <a:r>
              <a:rPr lang="en-AU" sz="900" dirty="0" smtClean="0">
                <a:solidFill>
                  <a:prstClr val="black"/>
                </a:solidFill>
                <a:ea typeface="ＭＳ Ｐゴシック" pitchFamily="34" charset="-128"/>
              </a:rPr>
              <a:t>School*</a:t>
            </a:r>
            <a:endParaRPr lang="en-AU" sz="900" dirty="0">
              <a:solidFill>
                <a:prstClr val="black"/>
              </a:solidFill>
              <a:ea typeface="ＭＳ Ｐゴシック" pitchFamily="34" charset="-128"/>
            </a:endParaRPr>
          </a:p>
          <a:p>
            <a:pPr defTabSz="457200" fontAlgn="base">
              <a:spcBef>
                <a:spcPct val="0"/>
              </a:spcBef>
              <a:spcAft>
                <a:spcPct val="0"/>
              </a:spcAft>
            </a:pPr>
            <a:endParaRPr lang="en-AU" sz="1150" dirty="0">
              <a:solidFill>
                <a:prstClr val="black"/>
              </a:solidFill>
              <a:ea typeface="ＭＳ Ｐゴシック" pitchFamily="34" charset="-128"/>
            </a:endParaRPr>
          </a:p>
        </p:txBody>
      </p:sp>
      <p:pic>
        <p:nvPicPr>
          <p:cNvPr id="3074" name="Picture 2"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0159" y="497680"/>
            <a:ext cx="5438160" cy="606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55976" y="6560679"/>
            <a:ext cx="3942343" cy="230832"/>
          </a:xfrm>
          <a:prstGeom prst="rect">
            <a:avLst/>
          </a:prstGeom>
          <a:noFill/>
        </p:spPr>
        <p:txBody>
          <a:bodyPr wrap="square" rtlCol="0">
            <a:spAutoFit/>
          </a:bodyPr>
          <a:lstStyle/>
          <a:p>
            <a:pPr>
              <a:tabLst>
                <a:tab pos="1341438" algn="l"/>
              </a:tabLst>
            </a:pPr>
            <a:r>
              <a:rPr lang="en-AU" sz="900" dirty="0" smtClean="0"/>
              <a:t># 2016 schools	* 2017 with no kindergarten children</a:t>
            </a:r>
            <a:endParaRPr lang="en-AU" sz="900" dirty="0"/>
          </a:p>
        </p:txBody>
      </p:sp>
    </p:spTree>
    <p:extLst>
      <p:ext uri="{BB962C8B-B14F-4D97-AF65-F5344CB8AC3E}">
        <p14:creationId xmlns:p14="http://schemas.microsoft.com/office/powerpoint/2010/main" val="1815301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784976" cy="4824536"/>
          </a:xfrm>
        </p:spPr>
        <p:txBody>
          <a:bodyPr>
            <a:noAutofit/>
          </a:bodyPr>
          <a:lstStyle/>
          <a:p>
            <a:pPr marL="109728" lvl="0" indent="0">
              <a:buNone/>
            </a:pPr>
            <a:r>
              <a:rPr lang="en-US" sz="2000" dirty="0" smtClean="0"/>
              <a:t>Supports identified include:</a:t>
            </a:r>
          </a:p>
          <a:p>
            <a:pPr lvl="0"/>
            <a:r>
              <a:rPr lang="en-US" sz="2000" dirty="0" smtClean="0"/>
              <a:t>valuing </a:t>
            </a:r>
            <a:r>
              <a:rPr lang="en-US" sz="2000" dirty="0"/>
              <a:t>of Kindergarten education</a:t>
            </a:r>
            <a:r>
              <a:rPr lang="en-US" sz="2000" dirty="0" smtClean="0"/>
              <a:t>;</a:t>
            </a:r>
            <a:endParaRPr lang="en-AU" sz="2000" dirty="0"/>
          </a:p>
          <a:p>
            <a:pPr lvl="0"/>
            <a:r>
              <a:rPr lang="en-US" sz="2000" dirty="0" smtClean="0"/>
              <a:t>a variety of inviting and well-equipped spaces for Kindergarten children and for integration of Kindergarten and school children; </a:t>
            </a:r>
            <a:endParaRPr lang="en-AU" sz="2000" dirty="0" smtClean="0"/>
          </a:p>
          <a:p>
            <a:pPr lvl="0"/>
            <a:r>
              <a:rPr lang="en-US" sz="2000" dirty="0" smtClean="0"/>
              <a:t>dedicated time, competence and confidence for collaborative planning, assessment and documentation;</a:t>
            </a:r>
            <a:endParaRPr lang="en-AU" sz="2000" dirty="0" smtClean="0"/>
          </a:p>
          <a:p>
            <a:pPr lvl="0"/>
            <a:r>
              <a:rPr lang="en-US" sz="2000" dirty="0" smtClean="0"/>
              <a:t>integrated </a:t>
            </a:r>
            <a:r>
              <a:rPr lang="en-US" sz="2000" dirty="0"/>
              <a:t>approaches to planning, curriculum and pedagogy across Kindergarten and </a:t>
            </a:r>
            <a:r>
              <a:rPr lang="en-US" sz="2000" dirty="0" smtClean="0"/>
              <a:t>school children </a:t>
            </a:r>
            <a:r>
              <a:rPr lang="en-US" sz="2000" dirty="0"/>
              <a:t>in a composite </a:t>
            </a:r>
            <a:r>
              <a:rPr lang="en-US" sz="2000" dirty="0" smtClean="0"/>
              <a:t>classroom;</a:t>
            </a:r>
            <a:endParaRPr lang="en-AU" sz="2000" dirty="0"/>
          </a:p>
          <a:p>
            <a:pPr lvl="0"/>
            <a:r>
              <a:rPr lang="en-US" sz="2000" dirty="0" smtClean="0"/>
              <a:t>adequate </a:t>
            </a:r>
            <a:r>
              <a:rPr lang="en-US" sz="2000" dirty="0"/>
              <a:t>resourcing; </a:t>
            </a:r>
            <a:r>
              <a:rPr lang="en-US" sz="2000" dirty="0" smtClean="0"/>
              <a:t>and</a:t>
            </a:r>
            <a:endParaRPr lang="en-AU" sz="2000" dirty="0"/>
          </a:p>
          <a:p>
            <a:pPr lvl="0"/>
            <a:r>
              <a:rPr lang="en-US" sz="2000" dirty="0" smtClean="0"/>
              <a:t>professional </a:t>
            </a:r>
            <a:r>
              <a:rPr lang="en-US" sz="2000" dirty="0"/>
              <a:t>and community support.</a:t>
            </a:r>
            <a:endParaRPr lang="en-AU" sz="2000"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fontScale="90000"/>
          </a:bodyPr>
          <a:lstStyle/>
          <a:p>
            <a:r>
              <a:rPr lang="en-AU" sz="3600" dirty="0" smtClean="0"/>
              <a:t>What supports the successful implementation </a:t>
            </a:r>
            <a:r>
              <a:rPr lang="en-AU" sz="3600" dirty="0"/>
              <a:t>of </a:t>
            </a:r>
            <a:r>
              <a:rPr lang="en-AU" sz="3600" dirty="0" smtClean="0"/>
              <a:t>RKP?</a:t>
            </a:r>
            <a:endParaRPr lang="en-AU" sz="3600" dirty="0"/>
          </a:p>
        </p:txBody>
      </p:sp>
    </p:spTree>
    <p:extLst>
      <p:ext uri="{BB962C8B-B14F-4D97-AF65-F5344CB8AC3E}">
        <p14:creationId xmlns:p14="http://schemas.microsoft.com/office/powerpoint/2010/main" val="17354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784976" cy="4824536"/>
          </a:xfrm>
        </p:spPr>
        <p:txBody>
          <a:bodyPr>
            <a:noAutofit/>
          </a:bodyPr>
          <a:lstStyle/>
          <a:p>
            <a:pPr lvl="0"/>
            <a:r>
              <a:rPr lang="en-US" sz="2000" dirty="0"/>
              <a:t>RKP provides an opportunity for increased socialization for children and families;</a:t>
            </a:r>
            <a:endParaRPr lang="en-AU" sz="2000" dirty="0"/>
          </a:p>
          <a:p>
            <a:pPr lvl="0"/>
            <a:r>
              <a:rPr lang="en-US" sz="2000" dirty="0"/>
              <a:t>RKP enhances children’s readiness for school, both socially and academically;</a:t>
            </a:r>
            <a:endParaRPr lang="en-AU" sz="2000" dirty="0"/>
          </a:p>
          <a:p>
            <a:pPr lvl="0"/>
            <a:r>
              <a:rPr lang="en-US" sz="2000" dirty="0"/>
              <a:t>opportunities for a local quality Kindergarten program meet a critical need for many families;</a:t>
            </a:r>
            <a:endParaRPr lang="en-AU" sz="2000" dirty="0"/>
          </a:p>
          <a:p>
            <a:pPr lvl="0"/>
            <a:r>
              <a:rPr lang="en-US" sz="2000" dirty="0"/>
              <a:t>there are health benefits from the provision of a Kindy program within remote communities, both for children and families; and</a:t>
            </a:r>
            <a:endParaRPr lang="en-AU" sz="2000" dirty="0"/>
          </a:p>
          <a:p>
            <a:pPr lvl="0"/>
            <a:r>
              <a:rPr lang="en-US" sz="2000" dirty="0"/>
              <a:t>cohesion of some communities may be enhanced by the RKP provision.</a:t>
            </a:r>
            <a:endParaRPr lang="en-AU" sz="2000" dirty="0"/>
          </a:p>
          <a:p>
            <a:pPr lvl="0"/>
            <a:endParaRPr lang="en-AU" sz="2000"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a:xfrm>
            <a:off x="251520" y="274638"/>
            <a:ext cx="8712968" cy="1143000"/>
          </a:xfrm>
        </p:spPr>
        <p:txBody>
          <a:bodyPr>
            <a:normAutofit fontScale="90000"/>
          </a:bodyPr>
          <a:lstStyle/>
          <a:p>
            <a:r>
              <a:rPr lang="en-AU" sz="3600" dirty="0" smtClean="0"/>
              <a:t>RKP </a:t>
            </a:r>
            <a:r>
              <a:rPr lang="en-AU" sz="3600" dirty="0"/>
              <a:t>- </a:t>
            </a:r>
            <a:r>
              <a:rPr lang="en-AU" sz="3600" dirty="0" smtClean="0"/>
              <a:t>Meeting </a:t>
            </a:r>
            <a:r>
              <a:rPr lang="en-AU" sz="3600" dirty="0"/>
              <a:t>needs of children, families, educators and </a:t>
            </a:r>
            <a:r>
              <a:rPr lang="en-AU" sz="3600" dirty="0" smtClean="0"/>
              <a:t>communities</a:t>
            </a:r>
            <a:endParaRPr lang="en-AU" sz="3600" dirty="0"/>
          </a:p>
        </p:txBody>
      </p:sp>
    </p:spTree>
    <p:extLst>
      <p:ext uri="{BB962C8B-B14F-4D97-AF65-F5344CB8AC3E}">
        <p14:creationId xmlns:p14="http://schemas.microsoft.com/office/powerpoint/2010/main" val="169880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784976" cy="4824536"/>
          </a:xfrm>
        </p:spPr>
        <p:txBody>
          <a:bodyPr>
            <a:noAutofit/>
          </a:bodyPr>
          <a:lstStyle/>
          <a:p>
            <a:pPr lvl="0"/>
            <a:r>
              <a:rPr lang="en-US" sz="2000" dirty="0" smtClean="0"/>
              <a:t>Recruitment </a:t>
            </a:r>
            <a:r>
              <a:rPr lang="en-US" sz="2000" dirty="0"/>
              <a:t>and maintenance of staff</a:t>
            </a:r>
            <a:r>
              <a:rPr lang="en-US" sz="2000" dirty="0" smtClean="0"/>
              <a:t>;</a:t>
            </a:r>
          </a:p>
          <a:p>
            <a:pPr lvl="0"/>
            <a:r>
              <a:rPr lang="en-AU" sz="2000" dirty="0" smtClean="0"/>
              <a:t>High </a:t>
            </a:r>
            <a:r>
              <a:rPr lang="en-AU" sz="2000" dirty="0"/>
              <a:t>turnover and transience of </a:t>
            </a:r>
            <a:r>
              <a:rPr lang="en-AU" sz="2000" dirty="0" smtClean="0"/>
              <a:t>staff and families; </a:t>
            </a:r>
          </a:p>
          <a:p>
            <a:pPr lvl="0"/>
            <a:r>
              <a:rPr lang="en-US" sz="2000" dirty="0" smtClean="0"/>
              <a:t>The </a:t>
            </a:r>
            <a:r>
              <a:rPr lang="en-US" sz="2000" dirty="0"/>
              <a:t>need for continuing professional learning; </a:t>
            </a:r>
            <a:endParaRPr lang="en-AU" sz="2000" dirty="0"/>
          </a:p>
          <a:p>
            <a:pPr lvl="0"/>
            <a:r>
              <a:rPr lang="en-US" sz="2000" dirty="0" smtClean="0"/>
              <a:t>Challenges </a:t>
            </a:r>
            <a:r>
              <a:rPr lang="en-US" sz="2000" dirty="0"/>
              <a:t>in obtaining resources in a timely </a:t>
            </a:r>
            <a:r>
              <a:rPr lang="en-US" sz="2000" dirty="0" smtClean="0"/>
              <a:t>manner</a:t>
            </a:r>
            <a:r>
              <a:rPr lang="en-US" sz="2000" dirty="0"/>
              <a:t>;</a:t>
            </a:r>
            <a:endParaRPr lang="en-AU" sz="2000" dirty="0"/>
          </a:p>
          <a:p>
            <a:r>
              <a:rPr lang="en-US" sz="2000" dirty="0" smtClean="0"/>
              <a:t>Coordination </a:t>
            </a:r>
            <a:r>
              <a:rPr lang="en-US" sz="2000" dirty="0"/>
              <a:t>and consistency of advice for the RKP</a:t>
            </a:r>
            <a:r>
              <a:rPr lang="en-US" sz="2000" dirty="0" smtClean="0"/>
              <a:t>;</a:t>
            </a:r>
          </a:p>
          <a:p>
            <a:r>
              <a:rPr lang="en-US" sz="2000" dirty="0" smtClean="0"/>
              <a:t>Distances travelled; and</a:t>
            </a:r>
          </a:p>
          <a:p>
            <a:r>
              <a:rPr lang="en-US" sz="2000" dirty="0" err="1" smtClean="0"/>
              <a:t>Schoolification</a:t>
            </a:r>
            <a:r>
              <a:rPr lang="en-US" sz="2000" dirty="0" smtClean="0"/>
              <a:t>.</a:t>
            </a:r>
          </a:p>
          <a:p>
            <a:endParaRPr lang="en-US" sz="2000" dirty="0"/>
          </a:p>
          <a:p>
            <a:pPr marL="109728" lvl="0" indent="0">
              <a:buNone/>
            </a:pPr>
            <a:r>
              <a:rPr lang="en-AU" sz="2000" dirty="0" smtClean="0"/>
              <a:t>Some of these are common challenges </a:t>
            </a:r>
            <a:r>
              <a:rPr lang="en-AU" sz="2000" dirty="0"/>
              <a:t>for </a:t>
            </a:r>
            <a:r>
              <a:rPr lang="en-AU" sz="2000" dirty="0" smtClean="0"/>
              <a:t>any educational program </a:t>
            </a:r>
            <a:r>
              <a:rPr lang="en-AU" sz="2000" dirty="0"/>
              <a:t>in remote </a:t>
            </a:r>
            <a:r>
              <a:rPr lang="en-AU" sz="2000" dirty="0" smtClean="0"/>
              <a:t>communities while some are more specific to RKP and, more generally, the provision of quality kindergarten programs .</a:t>
            </a:r>
            <a:endParaRPr lang="en-AU" sz="2000" dirty="0"/>
          </a:p>
          <a:p>
            <a:pPr marL="109728" indent="0">
              <a:buNone/>
            </a:pPr>
            <a:endParaRPr lang="en-AU" sz="2000"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a:xfrm>
            <a:off x="251520" y="274638"/>
            <a:ext cx="8712968" cy="1143000"/>
          </a:xfrm>
        </p:spPr>
        <p:txBody>
          <a:bodyPr>
            <a:normAutofit/>
          </a:bodyPr>
          <a:lstStyle/>
          <a:p>
            <a:r>
              <a:rPr lang="en-AU" sz="3600" dirty="0" smtClean="0"/>
              <a:t>RKP </a:t>
            </a:r>
            <a:r>
              <a:rPr lang="en-AU" sz="3600" dirty="0"/>
              <a:t>- Challenges to </a:t>
            </a:r>
            <a:r>
              <a:rPr lang="en-AU" sz="3600" dirty="0" smtClean="0"/>
              <a:t>implementation</a:t>
            </a:r>
            <a:endParaRPr lang="en-AU" sz="3600" dirty="0"/>
          </a:p>
        </p:txBody>
      </p:sp>
    </p:spTree>
    <p:extLst>
      <p:ext uri="{BB962C8B-B14F-4D97-AF65-F5344CB8AC3E}">
        <p14:creationId xmlns:p14="http://schemas.microsoft.com/office/powerpoint/2010/main" val="382509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784976" cy="4824536"/>
          </a:xfrm>
        </p:spPr>
        <p:txBody>
          <a:bodyPr>
            <a:noAutofit/>
          </a:bodyPr>
          <a:lstStyle/>
          <a:p>
            <a:pPr marL="109728" lvl="0" indent="0">
              <a:buNone/>
            </a:pPr>
            <a:r>
              <a:rPr lang="en-AU" sz="2000" dirty="0" smtClean="0"/>
              <a:t>Overall, the success </a:t>
            </a:r>
            <a:r>
              <a:rPr lang="en-AU" sz="2000" dirty="0"/>
              <a:t>of </a:t>
            </a:r>
            <a:r>
              <a:rPr lang="en-AU" sz="2000" dirty="0" smtClean="0"/>
              <a:t>RKP is </a:t>
            </a:r>
            <a:r>
              <a:rPr lang="en-AU" sz="2000" dirty="0"/>
              <a:t>reliant on building and strengthening the knowledge and skills of educators to support delivery of quality </a:t>
            </a:r>
            <a:r>
              <a:rPr lang="en-AU" sz="2000" dirty="0" smtClean="0"/>
              <a:t>kindergarten </a:t>
            </a:r>
            <a:r>
              <a:rPr lang="en-AU" sz="2000" dirty="0"/>
              <a:t>programs (particularly in an integrated, multi-age composite model approach) in accordance with regulatory </a:t>
            </a:r>
            <a:r>
              <a:rPr lang="en-AU" sz="2000" dirty="0" smtClean="0"/>
              <a:t>requirements.</a:t>
            </a:r>
          </a:p>
          <a:p>
            <a:pPr marL="109728" lvl="0" indent="0">
              <a:buNone/>
            </a:pPr>
            <a:endParaRPr lang="en-AU" sz="2000"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a:xfrm>
            <a:off x="251520" y="274638"/>
            <a:ext cx="8712968" cy="1143000"/>
          </a:xfrm>
        </p:spPr>
        <p:txBody>
          <a:bodyPr>
            <a:normAutofit fontScale="90000"/>
          </a:bodyPr>
          <a:lstStyle/>
          <a:p>
            <a:r>
              <a:rPr lang="en-AU" sz="3600" dirty="0" smtClean="0"/>
              <a:t>RKP </a:t>
            </a:r>
            <a:r>
              <a:rPr lang="en-AU" sz="3600" dirty="0"/>
              <a:t>- Moving towards </a:t>
            </a:r>
            <a:r>
              <a:rPr lang="en-AU" sz="3600" dirty="0" smtClean="0"/>
              <a:t>quality preschool education</a:t>
            </a:r>
            <a:endParaRPr lang="en-AU" sz="3600" dirty="0"/>
          </a:p>
        </p:txBody>
      </p:sp>
    </p:spTree>
    <p:extLst>
      <p:ext uri="{BB962C8B-B14F-4D97-AF65-F5344CB8AC3E}">
        <p14:creationId xmlns:p14="http://schemas.microsoft.com/office/powerpoint/2010/main" val="2110777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784976" cy="4824536"/>
          </a:xfrm>
        </p:spPr>
        <p:txBody>
          <a:bodyPr>
            <a:noAutofit/>
          </a:bodyPr>
          <a:lstStyle/>
          <a:p>
            <a:pPr marL="109728" indent="0">
              <a:buNone/>
            </a:pPr>
            <a:r>
              <a:rPr lang="en-US" sz="2000" dirty="0"/>
              <a:t>While physical integration can be an important element of the composite model, planning, curriculum and pedagogical integration are required to promote quality programs. Factors that </a:t>
            </a:r>
            <a:r>
              <a:rPr lang="en-US" sz="2000" dirty="0" smtClean="0"/>
              <a:t>support </a:t>
            </a:r>
            <a:r>
              <a:rPr lang="en-US" sz="2000" dirty="0"/>
              <a:t>these forms of integration </a:t>
            </a:r>
            <a:r>
              <a:rPr lang="en-US" sz="2000" dirty="0" smtClean="0"/>
              <a:t>are:</a:t>
            </a:r>
            <a:endParaRPr lang="en-AU" sz="2000" dirty="0"/>
          </a:p>
          <a:p>
            <a:pPr lvl="0"/>
            <a:r>
              <a:rPr lang="en-US" sz="2000" dirty="0"/>
              <a:t>familiarity with both the QKLG and the Australian Curriculum and a willingness to work with different curriculum frameworks; </a:t>
            </a:r>
            <a:endParaRPr lang="en-AU" sz="2000" dirty="0"/>
          </a:p>
          <a:p>
            <a:pPr lvl="0"/>
            <a:r>
              <a:rPr lang="en-US" sz="2000" dirty="0"/>
              <a:t>previous experience within a quality </a:t>
            </a:r>
            <a:r>
              <a:rPr lang="en-US" sz="2000" dirty="0" smtClean="0"/>
              <a:t>kindergarten </a:t>
            </a:r>
            <a:r>
              <a:rPr lang="en-US" sz="2000" dirty="0"/>
              <a:t>program;</a:t>
            </a:r>
            <a:endParaRPr lang="en-AU" sz="2000" dirty="0"/>
          </a:p>
          <a:p>
            <a:pPr lvl="0"/>
            <a:r>
              <a:rPr lang="en-US" sz="2000" dirty="0"/>
              <a:t>positive dispositions toward the implementation of a quality </a:t>
            </a:r>
            <a:r>
              <a:rPr lang="en-US" sz="2000" dirty="0" smtClean="0"/>
              <a:t>kindergarten </a:t>
            </a:r>
            <a:r>
              <a:rPr lang="en-US" sz="2000" dirty="0"/>
              <a:t>program within the composite class school-based model;</a:t>
            </a:r>
            <a:endParaRPr lang="en-AU" sz="2000" dirty="0"/>
          </a:p>
          <a:p>
            <a:pPr lvl="0"/>
            <a:r>
              <a:rPr lang="en-US" sz="2000" dirty="0"/>
              <a:t>sufficient confidence with the different curricula to seek potential connections</a:t>
            </a:r>
            <a:r>
              <a:rPr lang="en-US" sz="2000" dirty="0" smtClean="0"/>
              <a:t>; and</a:t>
            </a:r>
            <a:endParaRPr lang="en-AU" sz="2000" dirty="0"/>
          </a:p>
          <a:p>
            <a:pPr lvl="0"/>
            <a:r>
              <a:rPr lang="en-US" sz="2000" dirty="0"/>
              <a:t>awareness of the </a:t>
            </a:r>
            <a:r>
              <a:rPr lang="en-US" sz="2000" dirty="0" smtClean="0"/>
              <a:t>National Quality Standard, </a:t>
            </a:r>
            <a:r>
              <a:rPr lang="en-US" sz="2000" dirty="0"/>
              <a:t>particularly the elements of a quality </a:t>
            </a:r>
            <a:r>
              <a:rPr lang="en-US" sz="2000" dirty="0" smtClean="0"/>
              <a:t>program</a:t>
            </a:r>
            <a:r>
              <a:rPr lang="en-US" sz="2000" dirty="0"/>
              <a:t>.</a:t>
            </a:r>
            <a:endParaRPr lang="en-AU" sz="2000"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a:xfrm>
            <a:off x="251520" y="274638"/>
            <a:ext cx="8712968" cy="1143000"/>
          </a:xfrm>
        </p:spPr>
        <p:txBody>
          <a:bodyPr>
            <a:normAutofit fontScale="90000"/>
          </a:bodyPr>
          <a:lstStyle/>
          <a:p>
            <a:r>
              <a:rPr lang="en-AU" sz="3600" dirty="0" smtClean="0"/>
              <a:t>RKP - Moving </a:t>
            </a:r>
            <a:r>
              <a:rPr lang="en-AU" sz="3600" dirty="0"/>
              <a:t>towards </a:t>
            </a:r>
            <a:r>
              <a:rPr lang="en-AU" sz="3600" dirty="0" smtClean="0"/>
              <a:t>quality preschool education</a:t>
            </a:r>
            <a:endParaRPr lang="en-AU" sz="3600" dirty="0"/>
          </a:p>
        </p:txBody>
      </p:sp>
    </p:spTree>
    <p:extLst>
      <p:ext uri="{BB962C8B-B14F-4D97-AF65-F5344CB8AC3E}">
        <p14:creationId xmlns:p14="http://schemas.microsoft.com/office/powerpoint/2010/main" val="36578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a:bodyPr>
          <a:lstStyle/>
          <a:p>
            <a:pPr marL="84138" indent="0">
              <a:buNone/>
            </a:pPr>
            <a:r>
              <a:rPr lang="en-AU" dirty="0" smtClean="0"/>
              <a:t>In 2007, the then Rudd </a:t>
            </a:r>
            <a:r>
              <a:rPr lang="en-AU" dirty="0" err="1" smtClean="0"/>
              <a:t>Labor</a:t>
            </a:r>
            <a:r>
              <a:rPr lang="en-AU" dirty="0" smtClean="0"/>
              <a:t> government declared that all Australian children would have access to quality preschool education in the year before they started compulsory schooling. </a:t>
            </a:r>
          </a:p>
          <a:p>
            <a:pPr marL="84138" indent="0">
              <a:buNone/>
            </a:pPr>
            <a:endParaRPr lang="en-AU" dirty="0" smtClean="0"/>
          </a:p>
          <a:p>
            <a:pPr marL="84138" indent="0">
              <a:buNone/>
            </a:pPr>
            <a:r>
              <a:rPr lang="en-AU" dirty="0" smtClean="0"/>
              <a:t>Such </a:t>
            </a:r>
            <a:r>
              <a:rPr lang="en-AU" b="1" dirty="0" smtClean="0"/>
              <a:t>universal </a:t>
            </a:r>
            <a:r>
              <a:rPr lang="en-AU" b="1" dirty="0"/>
              <a:t>access </a:t>
            </a:r>
            <a:r>
              <a:rPr lang="en-AU" dirty="0"/>
              <a:t>aims to ensure that a quality preschool program is </a:t>
            </a:r>
            <a:r>
              <a:rPr lang="en-AU" b="1" dirty="0"/>
              <a:t>available</a:t>
            </a:r>
            <a:r>
              <a:rPr lang="en-AU" dirty="0"/>
              <a:t> for 15 hours per week or 600 hours a </a:t>
            </a:r>
            <a:r>
              <a:rPr lang="en-AU" dirty="0" smtClean="0"/>
              <a:t>year. These programs need to meet </a:t>
            </a:r>
            <a:r>
              <a:rPr lang="en-AU" dirty="0"/>
              <a:t>National Quality Framework requirements </a:t>
            </a:r>
            <a:r>
              <a:rPr lang="en-AU" dirty="0" smtClean="0"/>
              <a:t>and </a:t>
            </a:r>
            <a:r>
              <a:rPr lang="en-AU" dirty="0"/>
              <a:t>be delivered by </a:t>
            </a:r>
            <a:r>
              <a:rPr lang="en-AU" dirty="0" smtClean="0"/>
              <a:t>a university educated </a:t>
            </a:r>
            <a:r>
              <a:rPr lang="en-AU" dirty="0"/>
              <a:t>early childhood </a:t>
            </a:r>
            <a:r>
              <a:rPr lang="en-AU" dirty="0" smtClean="0"/>
              <a:t>teacher.</a:t>
            </a: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Universal access - Background</a:t>
            </a:r>
            <a:endParaRPr lang="en-AU"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40768"/>
            <a:ext cx="8784976" cy="4824536"/>
          </a:xfrm>
        </p:spPr>
        <p:txBody>
          <a:bodyPr>
            <a:noAutofit/>
          </a:bodyPr>
          <a:lstStyle/>
          <a:p>
            <a:pPr marL="0" lvl="0" indent="0">
              <a:buNone/>
            </a:pPr>
            <a:r>
              <a:rPr lang="en-US" sz="2200" dirty="0" smtClean="0"/>
              <a:t>Analysis over the last 10 years of various kindergarten programs has highlighted the need for:</a:t>
            </a:r>
          </a:p>
          <a:p>
            <a:pPr lvl="0"/>
            <a:r>
              <a:rPr lang="en-US" sz="2200" dirty="0" smtClean="0"/>
              <a:t>kindergarten programs to be regarded as </a:t>
            </a:r>
            <a:r>
              <a:rPr lang="en-US" sz="2200" dirty="0"/>
              <a:t>much more than an extended transition to school – or school readiness – </a:t>
            </a:r>
            <a:r>
              <a:rPr lang="en-US" sz="2200" dirty="0" smtClean="0"/>
              <a:t>programs;</a:t>
            </a:r>
            <a:endParaRPr lang="en-AU" sz="2200" dirty="0"/>
          </a:p>
          <a:p>
            <a:pPr lvl="0"/>
            <a:r>
              <a:rPr lang="en-AU" sz="2200" b="1" i="1" dirty="0" smtClean="0"/>
              <a:t>Belonging, Being </a:t>
            </a:r>
            <a:r>
              <a:rPr lang="en-AU" sz="2200" i="1" dirty="0" smtClean="0"/>
              <a:t>and Becoming</a:t>
            </a:r>
            <a:r>
              <a:rPr lang="en-US" sz="2200" dirty="0" smtClean="0"/>
              <a:t>;</a:t>
            </a:r>
            <a:endParaRPr lang="en-AU" sz="2200" dirty="0"/>
          </a:p>
          <a:p>
            <a:pPr lvl="0"/>
            <a:r>
              <a:rPr lang="en-US" sz="2200" dirty="0" smtClean="0"/>
              <a:t>regular </a:t>
            </a:r>
            <a:r>
              <a:rPr lang="en-US" sz="2200" dirty="0"/>
              <a:t>and respectful communication with the school community – particularly families – about the Kindergarten </a:t>
            </a:r>
            <a:r>
              <a:rPr lang="en-US" sz="2200" dirty="0" smtClean="0"/>
              <a:t>program;</a:t>
            </a:r>
            <a:endParaRPr lang="en-AU" sz="2200" dirty="0"/>
          </a:p>
          <a:p>
            <a:pPr lvl="0"/>
            <a:r>
              <a:rPr lang="en-US" sz="2200" dirty="0"/>
              <a:t>k</a:t>
            </a:r>
            <a:r>
              <a:rPr lang="en-US" sz="2200" dirty="0" smtClean="0"/>
              <a:t>indergarten </a:t>
            </a:r>
            <a:r>
              <a:rPr lang="en-US" sz="2200" dirty="0"/>
              <a:t>children </a:t>
            </a:r>
            <a:r>
              <a:rPr lang="en-US" sz="2200" dirty="0" smtClean="0"/>
              <a:t>to be regarded as </a:t>
            </a:r>
            <a:r>
              <a:rPr lang="en-US" sz="2200" dirty="0"/>
              <a:t>competent learners, with a focus on their </a:t>
            </a:r>
            <a:r>
              <a:rPr lang="en-US" sz="2200" dirty="0" smtClean="0"/>
              <a:t>strengths and experiences; and</a:t>
            </a:r>
            <a:endParaRPr lang="en-AU" sz="2200" dirty="0"/>
          </a:p>
          <a:p>
            <a:pPr lvl="0"/>
            <a:r>
              <a:rPr lang="en-US" sz="2200" dirty="0" smtClean="0"/>
              <a:t>opportunities for all to </a:t>
            </a:r>
            <a:r>
              <a:rPr lang="en-US" sz="2200" dirty="0"/>
              <a:t>reflect on practice, particularly to share effective practice and to critique existing </a:t>
            </a:r>
            <a:r>
              <a:rPr lang="en-US" sz="2200" dirty="0" smtClean="0"/>
              <a:t>practice. </a:t>
            </a:r>
            <a:endParaRPr lang="en-AU" sz="2200"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a:xfrm>
            <a:off x="251520" y="274638"/>
            <a:ext cx="8712968" cy="1143000"/>
          </a:xfrm>
        </p:spPr>
        <p:txBody>
          <a:bodyPr>
            <a:normAutofit fontScale="90000"/>
          </a:bodyPr>
          <a:lstStyle/>
          <a:p>
            <a:r>
              <a:rPr lang="en-AU" sz="3600" dirty="0" smtClean="0"/>
              <a:t>Moving </a:t>
            </a:r>
            <a:r>
              <a:rPr lang="en-AU" sz="3600" dirty="0"/>
              <a:t>towards </a:t>
            </a:r>
            <a:r>
              <a:rPr lang="en-AU" sz="3600" dirty="0" smtClean="0"/>
              <a:t>quality preschool education in rural and remote Queensland</a:t>
            </a:r>
            <a:endParaRPr lang="en-AU" sz="3600" dirty="0"/>
          </a:p>
        </p:txBody>
      </p:sp>
    </p:spTree>
    <p:extLst>
      <p:ext uri="{BB962C8B-B14F-4D97-AF65-F5344CB8AC3E}">
        <p14:creationId xmlns:p14="http://schemas.microsoft.com/office/powerpoint/2010/main" val="16884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AU" dirty="0" smtClean="0"/>
              <a:t>The same analysis has shown that:</a:t>
            </a:r>
          </a:p>
          <a:p>
            <a:pPr marL="357188" indent="-357188"/>
            <a:r>
              <a:rPr lang="en-AU" dirty="0" smtClean="0"/>
              <a:t>Queensland has done very well in terms of providing children and families access to kindergarten programs in rural and remote areas;</a:t>
            </a:r>
          </a:p>
          <a:p>
            <a:pPr marL="357188" indent="-357188"/>
            <a:r>
              <a:rPr lang="en-AU" dirty="0" smtClean="0"/>
              <a:t>a variety of provisions exist with some choice available for families;</a:t>
            </a:r>
          </a:p>
          <a:p>
            <a:pPr marL="357188" indent="-357188"/>
            <a:r>
              <a:rPr lang="en-AU" dirty="0" smtClean="0"/>
              <a:t>quality varies within and across these provisions;</a:t>
            </a:r>
          </a:p>
          <a:p>
            <a:pPr marL="357188" indent="-357188"/>
            <a:r>
              <a:rPr lang="en-AU" dirty="0" smtClean="0"/>
              <a:t>it is more difficult to provide quality kindergarten programs in rural and remote areas than in metropolitan areas;</a:t>
            </a:r>
          </a:p>
          <a:p>
            <a:pPr marL="357188" indent="-357188"/>
            <a:r>
              <a:rPr lang="en-AU" dirty="0" smtClean="0"/>
              <a:t>what quality looks like will vary across contexts;</a:t>
            </a:r>
          </a:p>
          <a:p>
            <a:pPr marL="357188" indent="-357188"/>
            <a:r>
              <a:rPr lang="en-AU" dirty="0" smtClean="0"/>
              <a:t>there needs to be flexible application of the NQF to reflect quality in the various provisions of kindergarten in rural and remote Queensland;</a:t>
            </a:r>
          </a:p>
          <a:p>
            <a:pPr marL="0" indent="0">
              <a:buNone/>
            </a:pP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a:xfrm>
            <a:off x="251520" y="274638"/>
            <a:ext cx="8640960" cy="1143000"/>
          </a:xfrm>
        </p:spPr>
        <p:txBody>
          <a:bodyPr>
            <a:noAutofit/>
          </a:bodyPr>
          <a:lstStyle/>
          <a:p>
            <a:r>
              <a:rPr lang="en-AU" sz="3200" dirty="0"/>
              <a:t>Moving towards quality preschool education in rural and remote Queensland</a:t>
            </a:r>
          </a:p>
        </p:txBody>
      </p:sp>
    </p:spTree>
    <p:extLst>
      <p:ext uri="{BB962C8B-B14F-4D97-AF65-F5344CB8AC3E}">
        <p14:creationId xmlns:p14="http://schemas.microsoft.com/office/powerpoint/2010/main" val="86212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57188" indent="-357188"/>
            <a:r>
              <a:rPr lang="en-AU" dirty="0"/>
              <a:t>‘</a:t>
            </a:r>
            <a:r>
              <a:rPr lang="en-AU" dirty="0" err="1"/>
              <a:t>schoolification</a:t>
            </a:r>
            <a:r>
              <a:rPr lang="en-AU" dirty="0"/>
              <a:t>’ impacts on quality kindergarten provision;</a:t>
            </a:r>
          </a:p>
          <a:p>
            <a:pPr marL="357188" indent="-357188"/>
            <a:r>
              <a:rPr lang="en-AU" dirty="0"/>
              <a:t>regional Early Childhood Coaches and Officers should help enhance the quality of kindergarten provision;</a:t>
            </a:r>
          </a:p>
          <a:p>
            <a:pPr marL="357188" indent="-357188"/>
            <a:r>
              <a:rPr lang="en-AU" dirty="0"/>
              <a:t>quality kindergarten provision is a social justice imperative – where your family lives should not be a determinant of the quality of your education;</a:t>
            </a:r>
          </a:p>
          <a:p>
            <a:pPr marL="357188" indent="-357188"/>
            <a:r>
              <a:rPr lang="en-AU" dirty="0"/>
              <a:t>access is necessary but not sufficient; </a:t>
            </a:r>
            <a:r>
              <a:rPr lang="en-US" sz="2800" dirty="0"/>
              <a:t>and</a:t>
            </a:r>
            <a:endParaRPr lang="en-AU" sz="2800" dirty="0"/>
          </a:p>
          <a:p>
            <a:pPr marL="365125" lvl="0" indent="-365125"/>
            <a:r>
              <a:rPr lang="en-US" sz="2800" dirty="0"/>
              <a:t>the implementation of quality kindergarten programs </a:t>
            </a:r>
            <a:r>
              <a:rPr lang="en-US" sz="2800" dirty="0" smtClean="0"/>
              <a:t>takes </a:t>
            </a:r>
            <a:r>
              <a:rPr lang="en-US" sz="2800" dirty="0"/>
              <a:t>time and requires constant, sustainable resourcing. </a:t>
            </a:r>
            <a:endParaRPr lang="en-AU" sz="2800" dirty="0"/>
          </a:p>
          <a:p>
            <a:pPr marL="357188" indent="-357188"/>
            <a:endParaRPr lang="en-AU" dirty="0"/>
          </a:p>
          <a:p>
            <a:pPr marL="357188" indent="-357188"/>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a:xfrm>
            <a:off x="251520" y="274638"/>
            <a:ext cx="8712968" cy="1143000"/>
          </a:xfrm>
        </p:spPr>
        <p:txBody>
          <a:bodyPr>
            <a:noAutofit/>
          </a:bodyPr>
          <a:lstStyle/>
          <a:p>
            <a:r>
              <a:rPr lang="en-AU" sz="3200" dirty="0"/>
              <a:t>Moving towards quality preschool education in rural and remote Queensland</a:t>
            </a:r>
          </a:p>
        </p:txBody>
      </p:sp>
    </p:spTree>
    <p:extLst>
      <p:ext uri="{BB962C8B-B14F-4D97-AF65-F5344CB8AC3E}">
        <p14:creationId xmlns:p14="http://schemas.microsoft.com/office/powerpoint/2010/main" val="272724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712968" cy="5400600"/>
          </a:xfrm>
        </p:spPr>
        <p:txBody>
          <a:bodyPr>
            <a:normAutofit fontScale="92500"/>
          </a:bodyPr>
          <a:lstStyle/>
          <a:p>
            <a:pPr marL="357188" indent="-357188">
              <a:buNone/>
            </a:pPr>
            <a:r>
              <a:rPr lang="en-AU" sz="1800" dirty="0" smtClean="0"/>
              <a:t>Australian Bureau of Statistics (ABS). (2016). </a:t>
            </a:r>
            <a:r>
              <a:rPr lang="en-AU" sz="1800" i="1" dirty="0" smtClean="0"/>
              <a:t>Preschool  education, Australia, 2016. </a:t>
            </a:r>
            <a:r>
              <a:rPr lang="en-AU" sz="1800" u="sng" dirty="0" smtClean="0">
                <a:solidFill>
                  <a:schemeClr val="accent3"/>
                </a:solidFill>
              </a:rPr>
              <a:t>http://www.abs.gov.au/ausstats/abs@.nsf/mf/4240.0 </a:t>
            </a:r>
          </a:p>
          <a:p>
            <a:pPr marL="357188" indent="-357188">
              <a:buNone/>
            </a:pPr>
            <a:r>
              <a:rPr lang="en-AU" sz="1800" dirty="0" smtClean="0"/>
              <a:t>Baxter, J., &amp; Hand K. (2013). </a:t>
            </a:r>
            <a:r>
              <a:rPr lang="en-AU" sz="1800" i="1" dirty="0" smtClean="0"/>
              <a:t>Access to early childhood education in Australia</a:t>
            </a:r>
            <a:r>
              <a:rPr lang="en-AU" sz="1800" dirty="0" smtClean="0"/>
              <a:t> </a:t>
            </a:r>
            <a:r>
              <a:rPr lang="en-AU" sz="1800" i="1" dirty="0" smtClean="0"/>
              <a:t> </a:t>
            </a:r>
            <a:r>
              <a:rPr lang="en-AU" sz="1800" dirty="0" smtClean="0"/>
              <a:t>(Research Report No. 24). Melbourne: Australian Institute of Family Studies. </a:t>
            </a:r>
            <a:r>
              <a:rPr lang="en-AU" sz="1800" dirty="0" smtClean="0">
                <a:hlinkClick r:id="rId3"/>
              </a:rPr>
              <a:t>https://aifs.gov.au/publications/access-early-childhood-education-australia </a:t>
            </a:r>
            <a:endParaRPr lang="en-AU" sz="1800" dirty="0" smtClean="0"/>
          </a:p>
          <a:p>
            <a:pPr marL="357188" indent="-357188">
              <a:buNone/>
            </a:pPr>
            <a:r>
              <a:rPr lang="en-AU" sz="1800" dirty="0" smtClean="0"/>
              <a:t>Bertram T., Pascal, C. et al. (2016). </a:t>
            </a:r>
            <a:r>
              <a:rPr lang="en-AU" sz="1800" i="1" dirty="0" smtClean="0"/>
              <a:t>Early childhood policies and systems in eight countries: Findings from IEA’s Early Childhood Education Study. </a:t>
            </a:r>
            <a:r>
              <a:rPr lang="en-AU" sz="1800" dirty="0" smtClean="0"/>
              <a:t>Hamburg: International Association for the Evaluation of Educational Achievement. </a:t>
            </a:r>
            <a:r>
              <a:rPr lang="en-AU" sz="1800" dirty="0" smtClean="0">
                <a:hlinkClick r:id="rId4"/>
              </a:rPr>
              <a:t>http://www.iea.nl/fileadmin/user_upload/Publications/Electronic_versions/ECES-policies_and_systems-report.pdf</a:t>
            </a:r>
            <a:endParaRPr lang="en-AU" sz="1800" dirty="0" smtClean="0"/>
          </a:p>
          <a:p>
            <a:pPr marL="357188" indent="-357188">
              <a:buNone/>
            </a:pPr>
            <a:r>
              <a:rPr lang="en-AU" sz="1800" dirty="0" smtClean="0"/>
              <a:t>Brisbane School of Distance Education (BSDE). (2018). </a:t>
            </a:r>
            <a:r>
              <a:rPr lang="en-AU" sz="1800" i="1" dirty="0" smtClean="0"/>
              <a:t>eKindy. </a:t>
            </a:r>
            <a:r>
              <a:rPr lang="en-AU" sz="1800" dirty="0" smtClean="0">
                <a:solidFill>
                  <a:schemeClr val="accent3"/>
                </a:solidFill>
                <a:hlinkClick r:id="rId5"/>
              </a:rPr>
              <a:t>https://brisbanesde.eq.edu.au/Curriculum/ekindy/Pages/ekindy.aspx</a:t>
            </a:r>
            <a:endParaRPr lang="en-AU" sz="1800" dirty="0" smtClean="0">
              <a:solidFill>
                <a:schemeClr val="accent3"/>
              </a:solidFill>
            </a:endParaRPr>
          </a:p>
          <a:p>
            <a:pPr marL="357188" indent="-357188">
              <a:buNone/>
            </a:pPr>
            <a:r>
              <a:rPr lang="en-AU" sz="1800" dirty="0" smtClean="0"/>
              <a:t>Department of Education. (2018). </a:t>
            </a:r>
            <a:r>
              <a:rPr lang="en-AU" sz="1800" i="1" dirty="0" smtClean="0"/>
              <a:t>About pre-Prep services. </a:t>
            </a:r>
            <a:r>
              <a:rPr lang="en-AU" sz="1800" i="1" dirty="0" smtClean="0">
                <a:hlinkClick r:id="rId6"/>
              </a:rPr>
              <a:t>http://indigenous.education.qld.gov.au/pre-prep/about/Pages/default.aspx</a:t>
            </a:r>
            <a:endParaRPr lang="en-AU" sz="1800" i="1" dirty="0" smtClean="0"/>
          </a:p>
          <a:p>
            <a:pPr marL="357188" indent="-357188">
              <a:buNone/>
            </a:pPr>
            <a:r>
              <a:rPr lang="en-AU" sz="1800" dirty="0" smtClean="0"/>
              <a:t>Department of Education, Training and Employment. (2013). </a:t>
            </a:r>
            <a:r>
              <a:rPr lang="en-AU" sz="1800" i="1" dirty="0" smtClean="0"/>
              <a:t> Foundations for success. </a:t>
            </a:r>
            <a:r>
              <a:rPr lang="en-AU" sz="1800" dirty="0" smtClean="0">
                <a:solidFill>
                  <a:schemeClr val="accent3"/>
                </a:solidFill>
              </a:rPr>
              <a:t>http://www.foundationsforsuccess.qld.edu.au/sites/ffs/files/foundations-for-success.pdf</a:t>
            </a:r>
          </a:p>
          <a:p>
            <a:pPr marL="357188" indent="-357188">
              <a:buNone/>
            </a:pPr>
            <a:endParaRPr lang="en-AU" sz="2000" dirty="0" smtClean="0"/>
          </a:p>
          <a:p>
            <a:pPr marL="357188" indent="-357188">
              <a:buNone/>
            </a:pPr>
            <a:endParaRPr lang="en-AU" sz="2000" dirty="0" smtClean="0"/>
          </a:p>
          <a:p>
            <a:pPr marL="0" indent="0">
              <a:buNone/>
            </a:pPr>
            <a:endParaRPr lang="en-AU" sz="2400" dirty="0"/>
          </a:p>
          <a:p>
            <a:pPr lvl="0"/>
            <a:endParaRPr lang="en-AU" sz="2000" dirty="0" smtClean="0"/>
          </a:p>
          <a:p>
            <a:pPr marL="0" lvl="0" indent="0">
              <a:buNone/>
            </a:pPr>
            <a:endParaRPr lang="en-AU" sz="2000" dirty="0" smtClean="0"/>
          </a:p>
        </p:txBody>
      </p:sp>
      <p:sp>
        <p:nvSpPr>
          <p:cNvPr id="5" name="Title 1"/>
          <p:cNvSpPr>
            <a:spLocks noGrp="1"/>
          </p:cNvSpPr>
          <p:nvPr>
            <p:ph type="title"/>
          </p:nvPr>
        </p:nvSpPr>
        <p:spPr>
          <a:xfrm>
            <a:off x="251520" y="404664"/>
            <a:ext cx="8229600" cy="792510"/>
          </a:xfrm>
        </p:spPr>
        <p:txBody>
          <a:bodyPr/>
          <a:lstStyle/>
          <a:p>
            <a:r>
              <a:rPr lang="en-AU" sz="4000" dirty="0" smtClean="0"/>
              <a:t>References</a:t>
            </a:r>
            <a:endParaRPr lang="en-AU" sz="4000" dirty="0"/>
          </a:p>
        </p:txBody>
      </p:sp>
    </p:spTree>
    <p:extLst>
      <p:ext uri="{BB962C8B-B14F-4D97-AF65-F5344CB8AC3E}">
        <p14:creationId xmlns:p14="http://schemas.microsoft.com/office/powerpoint/2010/main" val="2462521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712968" cy="5400600"/>
          </a:xfrm>
        </p:spPr>
        <p:txBody>
          <a:bodyPr>
            <a:normAutofit/>
          </a:bodyPr>
          <a:lstStyle/>
          <a:p>
            <a:pPr marL="357188" indent="-357188">
              <a:buNone/>
            </a:pPr>
            <a:endParaRPr lang="en-AU" sz="2000" dirty="0" smtClean="0"/>
          </a:p>
          <a:p>
            <a:pPr marL="357188" indent="-357188">
              <a:buNone/>
            </a:pPr>
            <a:r>
              <a:rPr lang="en-AU" sz="3200" dirty="0" smtClean="0"/>
              <a:t>Bob Perry</a:t>
            </a:r>
          </a:p>
          <a:p>
            <a:pPr marL="357188" indent="-357188">
              <a:buNone/>
            </a:pPr>
            <a:endParaRPr lang="en-AU" sz="3200" dirty="0"/>
          </a:p>
          <a:p>
            <a:pPr marL="357188" indent="-357188">
              <a:buNone/>
            </a:pPr>
            <a:r>
              <a:rPr lang="en-AU" sz="3200" dirty="0" smtClean="0"/>
              <a:t>Peridot Education Pty Ltd</a:t>
            </a:r>
          </a:p>
          <a:p>
            <a:pPr marL="357188" indent="-357188">
              <a:buNone/>
            </a:pPr>
            <a:endParaRPr lang="en-AU" sz="3200" dirty="0"/>
          </a:p>
          <a:p>
            <a:pPr marL="357188" indent="-357188">
              <a:buNone/>
            </a:pPr>
            <a:r>
              <a:rPr lang="en-AU" sz="3200" dirty="0" smtClean="0">
                <a:hlinkClick r:id="rId3"/>
              </a:rPr>
              <a:t>peridoteducation@outlook.com</a:t>
            </a:r>
            <a:r>
              <a:rPr lang="en-AU" sz="3200" dirty="0" smtClean="0"/>
              <a:t> </a:t>
            </a:r>
          </a:p>
          <a:p>
            <a:pPr marL="0" indent="0">
              <a:buNone/>
            </a:pPr>
            <a:endParaRPr lang="en-AU" sz="3200" dirty="0"/>
          </a:p>
          <a:p>
            <a:pPr lvl="0"/>
            <a:endParaRPr lang="en-AU" sz="2000" dirty="0" smtClean="0"/>
          </a:p>
          <a:p>
            <a:pPr marL="0" lvl="0" indent="0">
              <a:buNone/>
            </a:pPr>
            <a:endParaRPr lang="en-AU" sz="2000" dirty="0" smtClean="0"/>
          </a:p>
        </p:txBody>
      </p:sp>
      <p:sp>
        <p:nvSpPr>
          <p:cNvPr id="5" name="Title 1"/>
          <p:cNvSpPr>
            <a:spLocks noGrp="1"/>
          </p:cNvSpPr>
          <p:nvPr>
            <p:ph type="title"/>
          </p:nvPr>
        </p:nvSpPr>
        <p:spPr>
          <a:xfrm>
            <a:off x="251520" y="404664"/>
            <a:ext cx="8229600" cy="792510"/>
          </a:xfrm>
        </p:spPr>
        <p:txBody>
          <a:bodyPr/>
          <a:lstStyle/>
          <a:p>
            <a:r>
              <a:rPr lang="en-AU" sz="4000" dirty="0" smtClean="0"/>
              <a:t>Contact</a:t>
            </a:r>
            <a:endParaRPr lang="en-AU" sz="4000" dirty="0"/>
          </a:p>
        </p:txBody>
      </p:sp>
    </p:spTree>
    <p:extLst>
      <p:ext uri="{BB962C8B-B14F-4D97-AF65-F5344CB8AC3E}">
        <p14:creationId xmlns:p14="http://schemas.microsoft.com/office/powerpoint/2010/main" val="3648004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a:bodyPr>
          <a:lstStyle/>
          <a:p>
            <a:pPr marL="84138" indent="0">
              <a:buNone/>
            </a:pPr>
            <a:endParaRPr lang="en-AU" dirty="0" smtClean="0"/>
          </a:p>
          <a:p>
            <a:pPr marL="84138" indent="0">
              <a:buNone/>
            </a:pPr>
            <a:r>
              <a:rPr lang="en-AU" dirty="0"/>
              <a:t>In the major and regional cities and even in many smaller country towns in Australia, such access </a:t>
            </a:r>
            <a:r>
              <a:rPr lang="en-AU" dirty="0" smtClean="0"/>
              <a:t>can </a:t>
            </a:r>
            <a:r>
              <a:rPr lang="en-AU" dirty="0"/>
              <a:t>be provided through existing and developing centre-based early childhood programs, some of which </a:t>
            </a:r>
            <a:r>
              <a:rPr lang="en-AU" dirty="0" smtClean="0"/>
              <a:t>have </a:t>
            </a:r>
            <a:r>
              <a:rPr lang="en-AU" dirty="0"/>
              <a:t>long and proud histories. </a:t>
            </a:r>
          </a:p>
          <a:p>
            <a:pPr marL="84138" indent="0">
              <a:buNone/>
            </a:pPr>
            <a:endParaRPr lang="en-AU" dirty="0" smtClean="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Universal access - Background</a:t>
            </a:r>
            <a:endParaRPr lang="en-AU"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a:bodyPr>
          <a:lstStyle/>
          <a:p>
            <a:pPr marL="84138" indent="0">
              <a:buNone/>
            </a:pPr>
            <a:r>
              <a:rPr lang="en-AU" dirty="0" smtClean="0"/>
              <a:t>Many international jurisdictions have much ‘higher’ standards for both provision of and entitlement to preschool programs than Australia. For example,</a:t>
            </a:r>
          </a:p>
          <a:p>
            <a:pPr marL="84138" indent="0">
              <a:buNone/>
            </a:pP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fontScale="90000"/>
          </a:bodyPr>
          <a:lstStyle/>
          <a:p>
            <a:r>
              <a:rPr lang="en-AU" sz="3600" dirty="0" smtClean="0"/>
              <a:t>International comparisons of provision</a:t>
            </a:r>
            <a:endParaRPr lang="en-AU" sz="3600" dirty="0"/>
          </a:p>
        </p:txBody>
      </p:sp>
      <p:graphicFrame>
        <p:nvGraphicFramePr>
          <p:cNvPr id="6" name="Table 5"/>
          <p:cNvGraphicFramePr>
            <a:graphicFrameLocks noGrp="1"/>
          </p:cNvGraphicFramePr>
          <p:nvPr/>
        </p:nvGraphicFramePr>
        <p:xfrm>
          <a:off x="827584" y="3356992"/>
          <a:ext cx="7560840" cy="3114040"/>
        </p:xfrm>
        <a:graphic>
          <a:graphicData uri="http://schemas.openxmlformats.org/drawingml/2006/table">
            <a:tbl>
              <a:tblPr firstRow="1" bandRow="1">
                <a:tableStyleId>{5C22544A-7EE6-4342-B048-85BDC9FD1C3A}</a:tableStyleId>
              </a:tblPr>
              <a:tblGrid>
                <a:gridCol w="1524000"/>
                <a:gridCol w="1524000"/>
                <a:gridCol w="1524000"/>
                <a:gridCol w="2988840"/>
              </a:tblGrid>
              <a:tr h="370840">
                <a:tc>
                  <a:txBody>
                    <a:bodyPr/>
                    <a:lstStyle/>
                    <a:p>
                      <a:r>
                        <a:rPr lang="en-AU" dirty="0" smtClean="0"/>
                        <a:t>Country</a:t>
                      </a:r>
                      <a:endParaRPr lang="en-AU" dirty="0"/>
                    </a:p>
                  </a:txBody>
                  <a:tcPr/>
                </a:tc>
                <a:tc>
                  <a:txBody>
                    <a:bodyPr/>
                    <a:lstStyle/>
                    <a:p>
                      <a:r>
                        <a:rPr lang="en-AU" dirty="0" smtClean="0"/>
                        <a:t>Provision  for 3 years-school start</a:t>
                      </a:r>
                      <a:endParaRPr lang="en-AU" dirty="0"/>
                    </a:p>
                  </a:txBody>
                  <a:tcPr/>
                </a:tc>
                <a:tc>
                  <a:txBody>
                    <a:bodyPr/>
                    <a:lstStyle/>
                    <a:p>
                      <a:r>
                        <a:rPr lang="en-AU" dirty="0" smtClean="0"/>
                        <a:t>Entitlement</a:t>
                      </a:r>
                      <a:endParaRPr lang="en-AU" dirty="0"/>
                    </a:p>
                  </a:txBody>
                  <a:tcPr/>
                </a:tc>
                <a:tc>
                  <a:txBody>
                    <a:bodyPr/>
                    <a:lstStyle/>
                    <a:p>
                      <a:r>
                        <a:rPr lang="en-AU" dirty="0" smtClean="0"/>
                        <a:t>Other</a:t>
                      </a:r>
                      <a:endParaRPr lang="en-AU" dirty="0"/>
                    </a:p>
                  </a:txBody>
                  <a:tcPr/>
                </a:tc>
              </a:tr>
              <a:tr h="370840">
                <a:tc>
                  <a:txBody>
                    <a:bodyPr/>
                    <a:lstStyle/>
                    <a:p>
                      <a:r>
                        <a:rPr lang="en-AU" dirty="0" smtClean="0"/>
                        <a:t>Chile</a:t>
                      </a:r>
                      <a:endParaRPr lang="en-AU" dirty="0"/>
                    </a:p>
                  </a:txBody>
                  <a:tcPr/>
                </a:tc>
                <a:tc>
                  <a:txBody>
                    <a:bodyPr/>
                    <a:lstStyle/>
                    <a:p>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22 h/week</a:t>
                      </a:r>
                    </a:p>
                  </a:txBody>
                  <a:tcPr/>
                </a:tc>
                <a:tc>
                  <a:txBody>
                    <a:bodyPr/>
                    <a:lstStyle/>
                    <a:p>
                      <a:r>
                        <a:rPr lang="en-AU" dirty="0" smtClean="0"/>
                        <a:t>40 h/week (vulnerable)</a:t>
                      </a:r>
                    </a:p>
                    <a:p>
                      <a:r>
                        <a:rPr lang="en-AU" dirty="0" smtClean="0"/>
                        <a:t>55 h/week (working mother)</a:t>
                      </a:r>
                      <a:endParaRPr lang="en-AU" dirty="0"/>
                    </a:p>
                  </a:txBody>
                  <a:tcPr/>
                </a:tc>
              </a:tr>
              <a:tr h="370840">
                <a:tc>
                  <a:txBody>
                    <a:bodyPr/>
                    <a:lstStyle/>
                    <a:p>
                      <a:r>
                        <a:rPr lang="en-AU" dirty="0" smtClean="0"/>
                        <a:t>Italy</a:t>
                      </a:r>
                      <a:endParaRPr lang="en-AU" dirty="0"/>
                    </a:p>
                  </a:txBody>
                  <a:tcPr/>
                </a:tc>
                <a:tc>
                  <a:txBody>
                    <a:bodyPr/>
                    <a:lstStyle/>
                    <a:p>
                      <a:r>
                        <a:rPr lang="en-AU" dirty="0" smtClean="0"/>
                        <a:t>40 h/week</a:t>
                      </a:r>
                      <a:endParaRPr lang="en-AU" dirty="0"/>
                    </a:p>
                  </a:txBody>
                  <a:tcPr/>
                </a:tc>
                <a:tc>
                  <a:txBody>
                    <a:bodyPr/>
                    <a:lstStyle/>
                    <a:p>
                      <a:endParaRPr lang="en-AU"/>
                    </a:p>
                  </a:txBody>
                  <a:tcPr/>
                </a:tc>
                <a:tc>
                  <a:txBody>
                    <a:bodyPr/>
                    <a:lstStyle/>
                    <a:p>
                      <a:endParaRPr lang="en-AU"/>
                    </a:p>
                  </a:txBody>
                  <a:tcPr/>
                </a:tc>
              </a:tr>
              <a:tr h="370840">
                <a:tc>
                  <a:txBody>
                    <a:bodyPr/>
                    <a:lstStyle/>
                    <a:p>
                      <a:r>
                        <a:rPr lang="en-AU" dirty="0" smtClean="0"/>
                        <a:t>Denmark, Estonia, Russia</a:t>
                      </a:r>
                      <a:endParaRPr lang="en-AU" dirty="0"/>
                    </a:p>
                  </a:txBody>
                  <a:tcPr/>
                </a:tc>
                <a:tc>
                  <a:txBody>
                    <a:bodyPr/>
                    <a:lstStyle/>
                    <a:p>
                      <a:endParaRPr lang="en-AU" dirty="0"/>
                    </a:p>
                  </a:txBody>
                  <a:tcPr/>
                </a:tc>
                <a:tc>
                  <a:txBody>
                    <a:bodyPr/>
                    <a:lstStyle/>
                    <a:p>
                      <a:r>
                        <a:rPr lang="en-AU" dirty="0" smtClean="0"/>
                        <a:t>Up to </a:t>
                      </a:r>
                    </a:p>
                    <a:p>
                      <a:r>
                        <a:rPr lang="en-AU" dirty="0" smtClean="0"/>
                        <a:t>12 h/day</a:t>
                      </a:r>
                    </a:p>
                    <a:p>
                      <a:endParaRPr lang="en-AU" dirty="0"/>
                    </a:p>
                  </a:txBody>
                  <a:tcPr/>
                </a:tc>
                <a:tc>
                  <a:txBody>
                    <a:bodyPr/>
                    <a:lstStyle/>
                    <a:p>
                      <a:endParaRPr lang="en-AU" dirty="0" smtClean="0"/>
                    </a:p>
                    <a:p>
                      <a:endParaRPr lang="en-AU" dirty="0" smtClean="0"/>
                    </a:p>
                    <a:p>
                      <a:r>
                        <a:rPr lang="en-AU" sz="1200" dirty="0" smtClean="0"/>
                        <a:t>(Bertram &amp; Pascal, 2016)</a:t>
                      </a:r>
                      <a:endParaRPr lang="en-AU" sz="120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lnSpcReduction="10000"/>
          </a:bodyPr>
          <a:lstStyle/>
          <a:p>
            <a:pPr marL="0" indent="0">
              <a:buNone/>
            </a:pPr>
            <a:r>
              <a:rPr lang="en-AU" dirty="0" smtClean="0"/>
              <a:t>While Australian Government laws require certain levels of access, provision across States and Territories varies markedly. </a:t>
            </a:r>
          </a:p>
          <a:p>
            <a:pPr marL="0" indent="0">
              <a:buNone/>
            </a:pPr>
            <a:r>
              <a:rPr lang="en-AU" dirty="0" smtClean="0"/>
              <a:t>Some jurisdictions provide most of their preschool education through preschools attached to schools (ACT, SA, WA, NT, TAS). Preschools attached to Government schools are basically free.</a:t>
            </a:r>
          </a:p>
          <a:p>
            <a:pPr marL="0" indent="0">
              <a:buNone/>
            </a:pPr>
            <a:r>
              <a:rPr lang="en-AU" dirty="0" smtClean="0"/>
              <a:t>Other jurisdictions (NSW, QLD, VIC) provide most preschool education through preschool programs in LDC and community services which, for most families, are not basically free.</a:t>
            </a: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Australian comparisons of provision</a:t>
            </a:r>
            <a:endParaRPr lang="en-AU"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4827992"/>
          </a:xfrm>
        </p:spPr>
        <p:txBody>
          <a:bodyPr>
            <a:normAutofit fontScale="92500"/>
          </a:bodyPr>
          <a:lstStyle/>
          <a:p>
            <a:pPr marL="0" indent="0">
              <a:buNone/>
            </a:pPr>
            <a:r>
              <a:rPr lang="en-AU" sz="2400" dirty="0" smtClean="0"/>
              <a:t>Groups that were seen as being less likely to access ECE in the year before full-time school ... included:</a:t>
            </a:r>
          </a:p>
          <a:p>
            <a:r>
              <a:rPr lang="en-AU" sz="2400" dirty="0" smtClean="0"/>
              <a:t>children from remote communities;</a:t>
            </a:r>
          </a:p>
          <a:p>
            <a:r>
              <a:rPr lang="en-AU" sz="2400" dirty="0" smtClean="0"/>
              <a:t>children from socio-economically disadvantaged backgrounds;</a:t>
            </a:r>
          </a:p>
          <a:p>
            <a:r>
              <a:rPr lang="en-AU" sz="2400" dirty="0" smtClean="0"/>
              <a:t>children from Indigenous backgrounds;</a:t>
            </a:r>
          </a:p>
          <a:p>
            <a:r>
              <a:rPr lang="en-AU" sz="2400" dirty="0" smtClean="0"/>
              <a:t>children from non-English speaking backgrounds (NESB); and</a:t>
            </a:r>
          </a:p>
          <a:p>
            <a:r>
              <a:rPr lang="en-AU" sz="2400" dirty="0" smtClean="0"/>
              <a:t>children experiencing disability or having special health care needs. ...</a:t>
            </a:r>
          </a:p>
          <a:p>
            <a:pPr marL="0" indent="0">
              <a:buNone/>
            </a:pPr>
            <a:r>
              <a:rPr lang="en-AU" sz="2400" dirty="0" smtClean="0"/>
              <a:t>Families in remote areas may have more difficulty in accessing a high-quality ECE service within a reasonable distance from their home. </a:t>
            </a:r>
            <a:r>
              <a:rPr lang="en-AU" sz="1400" dirty="0" smtClean="0"/>
              <a:t>(Baxter &amp; Hand, 2013, Section 4.2)</a:t>
            </a:r>
            <a:endParaRPr lang="en-AU" sz="1400"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a:bodyPr>
          <a:lstStyle/>
          <a:p>
            <a:r>
              <a:rPr lang="en-AU" sz="3600" dirty="0" smtClean="0"/>
              <a:t>Research on universal access</a:t>
            </a:r>
            <a:endParaRPr lang="en-A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1328"/>
            <a:ext cx="8640960" cy="4827992"/>
          </a:xfrm>
        </p:spPr>
        <p:txBody>
          <a:bodyPr>
            <a:normAutofit/>
          </a:bodyPr>
          <a:lstStyle/>
          <a:p>
            <a:pPr marL="84138" indent="0">
              <a:buNone/>
            </a:pPr>
            <a:r>
              <a:rPr lang="en-AU" sz="2400" dirty="0" smtClean="0"/>
              <a:t>All eligible children and families should have access to quality preschool (kindergarten) programs. </a:t>
            </a:r>
          </a:p>
          <a:p>
            <a:pPr marL="84138" indent="0">
              <a:buNone/>
            </a:pPr>
            <a:endParaRPr lang="en-AU" sz="2400" dirty="0" smtClean="0"/>
          </a:p>
          <a:p>
            <a:pPr marL="84138" indent="0">
              <a:buNone/>
            </a:pPr>
            <a:r>
              <a:rPr lang="en-AU" sz="2400" dirty="0" smtClean="0"/>
              <a:t>While more than 95% of Queensland children were enrolled in kindergarten in 2016, access for children in remote and very remote communities remained a challenge, with participation only 86.2% (ABS, 2016).</a:t>
            </a:r>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fontScale="90000"/>
          </a:bodyPr>
          <a:lstStyle/>
          <a:p>
            <a:r>
              <a:rPr lang="en-AU" sz="3600" dirty="0" smtClean="0"/>
              <a:t>What is the challenge for Queensland?</a:t>
            </a:r>
            <a:endParaRPr lang="en-A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4827992"/>
          </a:xfrm>
        </p:spPr>
        <p:txBody>
          <a:bodyPr>
            <a:normAutofit/>
          </a:bodyPr>
          <a:lstStyle/>
          <a:p>
            <a:pPr marL="84138" indent="0">
              <a:buNone/>
            </a:pPr>
            <a:r>
              <a:rPr lang="en-AU" dirty="0" smtClean="0"/>
              <a:t>How can a child and family access a quality kindergarten program when, for example, you live 600 km from the nearest early childhood centre, perhaps 100 km from the nearest school, drought means that parents and other family members are focused on survival and you are the only 4-year old within 50 km?</a:t>
            </a:r>
            <a:endParaRPr lang="en-AU" dirty="0"/>
          </a:p>
        </p:txBody>
      </p:sp>
      <p:sp>
        <p:nvSpPr>
          <p:cNvPr id="3" name="Date Placeholder 2"/>
          <p:cNvSpPr>
            <a:spLocks noGrp="1"/>
          </p:cNvSpPr>
          <p:nvPr>
            <p:ph type="dt" sz="half" idx="10"/>
          </p:nvPr>
        </p:nvSpPr>
        <p:spPr/>
        <p:txBody>
          <a:bodyPr/>
          <a:lstStyle/>
          <a:p>
            <a:fld id="{D8738CF8-CB70-4EC8-88DB-AC1E2CA33CCF}" type="datetime1">
              <a:rPr lang="en-AU" smtClean="0"/>
              <a:pPr/>
              <a:t>18/05/2018</a:t>
            </a:fld>
            <a:endParaRPr lang="en-AU" dirty="0"/>
          </a:p>
        </p:txBody>
      </p:sp>
      <p:sp>
        <p:nvSpPr>
          <p:cNvPr id="4" name="Footer Placeholder 3"/>
          <p:cNvSpPr>
            <a:spLocks noGrp="1"/>
          </p:cNvSpPr>
          <p:nvPr>
            <p:ph type="ftr" sz="quarter" idx="11"/>
          </p:nvPr>
        </p:nvSpPr>
        <p:spPr/>
        <p:txBody>
          <a:bodyPr/>
          <a:lstStyle/>
          <a:p>
            <a:r>
              <a:rPr lang="en-AU" dirty="0" smtClean="0"/>
              <a:t>Peridot Education Pty Ltd</a:t>
            </a:r>
            <a:endParaRPr lang="en-AU" dirty="0"/>
          </a:p>
        </p:txBody>
      </p:sp>
      <p:sp>
        <p:nvSpPr>
          <p:cNvPr id="5" name="Title 4"/>
          <p:cNvSpPr>
            <a:spLocks noGrp="1"/>
          </p:cNvSpPr>
          <p:nvPr>
            <p:ph type="title"/>
          </p:nvPr>
        </p:nvSpPr>
        <p:spPr/>
        <p:txBody>
          <a:bodyPr>
            <a:normAutofit fontScale="90000"/>
          </a:bodyPr>
          <a:lstStyle/>
          <a:p>
            <a:r>
              <a:rPr lang="en-AU" sz="3600" dirty="0" smtClean="0"/>
              <a:t>What is the challenge for Queensland?</a:t>
            </a:r>
            <a:endParaRPr lang="en-AU"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6427</TotalTime>
  <Words>2693</Words>
  <Application>Microsoft Office PowerPoint</Application>
  <PresentationFormat>On-screen Show (4:3)</PresentationFormat>
  <Paragraphs>324</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Early Years Conference – Cairns  Today’s Children – Tomorrow’s Future</vt:lpstr>
      <vt:lpstr>Quality Preschool Education in Rural and Remote Queensland</vt:lpstr>
      <vt:lpstr>Universal access - Background</vt:lpstr>
      <vt:lpstr>Universal access - Background</vt:lpstr>
      <vt:lpstr>International comparisons of provision</vt:lpstr>
      <vt:lpstr>Australian comparisons of provision</vt:lpstr>
      <vt:lpstr>Research on universal access</vt:lpstr>
      <vt:lpstr>What is the challenge for Queensland?</vt:lpstr>
      <vt:lpstr>What is the challenge for Queensland?</vt:lpstr>
      <vt:lpstr>How is the challenge being addressed</vt:lpstr>
      <vt:lpstr>eKindy</vt:lpstr>
      <vt:lpstr>eKindy</vt:lpstr>
      <vt:lpstr>eKindy</vt:lpstr>
      <vt:lpstr>eKindy pods</vt:lpstr>
      <vt:lpstr>eKindy pods</vt:lpstr>
      <vt:lpstr>eKindy pods</vt:lpstr>
      <vt:lpstr>eKindy pods</vt:lpstr>
      <vt:lpstr>Pre-prep in Indigenous communities</vt:lpstr>
      <vt:lpstr>Pre-prep in Indigenous communities</vt:lpstr>
      <vt:lpstr>The Remote Kindergarten Pilot</vt:lpstr>
      <vt:lpstr>Remote Kindergarten Pilot</vt:lpstr>
      <vt:lpstr>Resourcing for RKP in 2017</vt:lpstr>
      <vt:lpstr>Resourcing for RKP in 2018</vt:lpstr>
      <vt:lpstr>PowerPoint Presentation</vt:lpstr>
      <vt:lpstr>What supports the successful implementation of RKP?</vt:lpstr>
      <vt:lpstr>RKP - Meeting needs of children, families, educators and communities</vt:lpstr>
      <vt:lpstr>RKP - Challenges to implementation</vt:lpstr>
      <vt:lpstr>RKP - Moving towards quality preschool education</vt:lpstr>
      <vt:lpstr>RKP - Moving towards quality preschool education</vt:lpstr>
      <vt:lpstr>Moving towards quality preschool education in rural and remote Queensland</vt:lpstr>
      <vt:lpstr>Moving towards quality preschool education in rural and remote Queensland</vt:lpstr>
      <vt:lpstr>Moving towards quality preschool education in rural and remote Queensland</vt:lpstr>
      <vt:lpstr>References</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Perry</dc:creator>
  <cp:lastModifiedBy>Reviewer</cp:lastModifiedBy>
  <cp:revision>90</cp:revision>
  <dcterms:created xsi:type="dcterms:W3CDTF">2018-04-09T06:42:16Z</dcterms:created>
  <dcterms:modified xsi:type="dcterms:W3CDTF">2018-05-18T10:34:58Z</dcterms:modified>
</cp:coreProperties>
</file>